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386" r:id="rId2"/>
    <p:sldId id="436" r:id="rId3"/>
    <p:sldId id="434" r:id="rId4"/>
    <p:sldId id="384" r:id="rId5"/>
    <p:sldId id="419" r:id="rId6"/>
    <p:sldId id="420" r:id="rId7"/>
    <p:sldId id="421" r:id="rId8"/>
    <p:sldId id="454" r:id="rId9"/>
    <p:sldId id="423" r:id="rId10"/>
    <p:sldId id="424" r:id="rId11"/>
    <p:sldId id="435" r:id="rId12"/>
    <p:sldId id="418" r:id="rId13"/>
    <p:sldId id="256" r:id="rId14"/>
    <p:sldId id="257" r:id="rId15"/>
    <p:sldId id="458" r:id="rId16"/>
    <p:sldId id="417" r:id="rId17"/>
    <p:sldId id="416" r:id="rId18"/>
    <p:sldId id="447" r:id="rId19"/>
    <p:sldId id="446" r:id="rId20"/>
    <p:sldId id="461" r:id="rId21"/>
    <p:sldId id="462" r:id="rId22"/>
    <p:sldId id="463" r:id="rId23"/>
    <p:sldId id="438" r:id="rId24"/>
    <p:sldId id="439" r:id="rId25"/>
    <p:sldId id="459" r:id="rId26"/>
    <p:sldId id="442" r:id="rId27"/>
    <p:sldId id="449" r:id="rId28"/>
    <p:sldId id="457" r:id="rId29"/>
    <p:sldId id="443" r:id="rId30"/>
    <p:sldId id="455" r:id="rId31"/>
    <p:sldId id="325" r:id="rId32"/>
    <p:sldId id="326" r:id="rId33"/>
    <p:sldId id="327" r:id="rId34"/>
    <p:sldId id="329" r:id="rId35"/>
    <p:sldId id="330" r:id="rId36"/>
    <p:sldId id="456" r:id="rId37"/>
    <p:sldId id="451" r:id="rId38"/>
    <p:sldId id="44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1F497D"/>
    <a:srgbClr val="9B9B9B"/>
    <a:srgbClr val="FFFFFF"/>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839" autoAdjust="0"/>
  </p:normalViewPr>
  <p:slideViewPr>
    <p:cSldViewPr snapToGrid="0">
      <p:cViewPr varScale="1">
        <p:scale>
          <a:sx n="66" d="100"/>
          <a:sy n="66" d="100"/>
        </p:scale>
        <p:origin x="715"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EFA58-4F33-4480-A944-3C3EA233C4C5}" type="datetimeFigureOut">
              <a:rPr lang="zh-CN" altLang="en-US" smtClean="0"/>
              <a:t>2021/6/3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02983-958A-4915-984A-6F620445814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大家好，我们的项目是微博虚假新闻智能辅助检测系统</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我们的作品意义是建立一个完备高效的微博虚假新闻智能辅助检测系统，并建立扩充各类虚假新闻数据集。</a:t>
            </a:r>
          </a:p>
          <a:p>
            <a:r>
              <a:rPr lang="zh-CN" altLang="en-US" dirty="0"/>
              <a:t>对现存微博平台上的各类虚假新闻针对性地提出创新型的检测方案，提升检测的效率与准确率，协助相关部门工作净化网络环境</a:t>
            </a:r>
          </a:p>
          <a:p>
            <a:pPr algn="just"/>
            <a:endParaRPr lang="en-US" altLang="zh-CN"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第二个部分是关键技术</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系统的整体架构图，首先将待检测的微博输入无关微博过滤模块，只留下我们感兴趣的微博输入已知虚假新闻检测模块。已知虚假新闻检测模块过滤已有假新闻，如果未检测到假新闻，则依次放入内容分析中的图片篡改检测和基于溯源的图文相关检测再一次过滤，最后经过评论语义分析模块筛选，得到的就是非虚假微博。整个过程中检测到的所有疑似虚假微博都会给管理员审核。如果审核通过，则放入虚假新闻数据库，从而更新训练已知虚假新闻检测模块。</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第一个模块是无关微博过滤模块</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在本项目中，我们重点关注民生、政治方面的微博，因此需要过滤掉一些其它无关话题的微博。</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本模块利用改进的</a:t>
            </a:r>
            <a:r>
              <a:rPr lang="en-US" altLang="zh-CN" sz="1200" kern="1200" dirty="0">
                <a:solidFill>
                  <a:schemeClr val="tx1"/>
                </a:solidFill>
                <a:effectLst/>
                <a:latin typeface="+mn-lt"/>
                <a:ea typeface="+mn-ea"/>
                <a:cs typeface="+mn-cs"/>
              </a:rPr>
              <a:t>BERT-DPCNN</a:t>
            </a:r>
            <a:r>
              <a:rPr lang="zh-CN" altLang="zh-CN" sz="1200" kern="1200" dirty="0">
                <a:solidFill>
                  <a:schemeClr val="tx1"/>
                </a:solidFill>
                <a:effectLst/>
                <a:latin typeface="+mn-lt"/>
                <a:ea typeface="+mn-ea"/>
                <a:cs typeface="+mn-cs"/>
              </a:rPr>
              <a:t>模型进行文本二分类，从而筛选出我们所重点关注的微博。 </a:t>
            </a:r>
          </a:p>
          <a:p>
            <a:r>
              <a:rPr lang="zh-CN" altLang="zh-CN" sz="1200" kern="1200" dirty="0">
                <a:solidFill>
                  <a:schemeClr val="tx1"/>
                </a:solidFill>
                <a:effectLst/>
                <a:latin typeface="+mn-lt"/>
                <a:ea typeface="+mn-ea"/>
                <a:cs typeface="+mn-cs"/>
              </a:rPr>
              <a:t>首先，我们将待分类的</a:t>
            </a:r>
            <a:r>
              <a:rPr lang="zh-CN" altLang="en-US" sz="1200" kern="1200" dirty="0">
                <a:solidFill>
                  <a:schemeClr val="tx1"/>
                </a:solidFill>
                <a:effectLst/>
                <a:latin typeface="+mn-lt"/>
                <a:ea typeface="+mn-ea"/>
                <a:cs typeface="+mn-cs"/>
              </a:rPr>
              <a:t>微博</a:t>
            </a:r>
            <a:r>
              <a:rPr lang="zh-CN" altLang="zh-CN" sz="1200" kern="1200" dirty="0">
                <a:solidFill>
                  <a:schemeClr val="tx1"/>
                </a:solidFill>
                <a:effectLst/>
                <a:latin typeface="+mn-lt"/>
                <a:ea typeface="+mn-ea"/>
                <a:cs typeface="+mn-cs"/>
              </a:rPr>
              <a:t>文本输入</a:t>
            </a:r>
            <a:r>
              <a:rPr lang="en-US" altLang="zh-CN" sz="1200" kern="1200" dirty="0">
                <a:solidFill>
                  <a:schemeClr val="tx1"/>
                </a:solidFill>
                <a:effectLst/>
                <a:latin typeface="+mn-lt"/>
                <a:ea typeface="+mn-ea"/>
                <a:cs typeface="+mn-cs"/>
              </a:rPr>
              <a:t>BERT</a:t>
            </a:r>
            <a:r>
              <a:rPr lang="zh-CN" altLang="zh-CN" sz="1200" kern="1200" dirty="0">
                <a:solidFill>
                  <a:schemeClr val="tx1"/>
                </a:solidFill>
                <a:effectLst/>
                <a:latin typeface="+mn-lt"/>
                <a:ea typeface="+mn-ea"/>
                <a:cs typeface="+mn-cs"/>
              </a:rPr>
              <a:t>预训练模型</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再将</a:t>
            </a:r>
            <a:r>
              <a:rPr lang="en-US" altLang="zh-CN" sz="1200" kern="1200" dirty="0">
                <a:solidFill>
                  <a:schemeClr val="tx1"/>
                </a:solidFill>
                <a:effectLst/>
                <a:latin typeface="+mn-lt"/>
                <a:ea typeface="+mn-ea"/>
                <a:cs typeface="+mn-cs"/>
              </a:rPr>
              <a:t>BERT</a:t>
            </a:r>
            <a:r>
              <a:rPr lang="zh-CN" altLang="zh-CN" sz="1200" kern="1200" dirty="0">
                <a:solidFill>
                  <a:schemeClr val="tx1"/>
                </a:solidFill>
                <a:effectLst/>
                <a:latin typeface="+mn-lt"/>
                <a:ea typeface="+mn-ea"/>
                <a:cs typeface="+mn-cs"/>
              </a:rPr>
              <a:t>预训练模型输出的词向量输入到改进的</a:t>
            </a:r>
            <a:r>
              <a:rPr lang="en-US" altLang="zh-CN" sz="1200" kern="1200" dirty="0">
                <a:solidFill>
                  <a:schemeClr val="tx1"/>
                </a:solidFill>
                <a:effectLst/>
                <a:latin typeface="+mn-lt"/>
                <a:ea typeface="+mn-ea"/>
                <a:cs typeface="+mn-cs"/>
              </a:rPr>
              <a:t>DPCNN</a:t>
            </a:r>
            <a:r>
              <a:rPr lang="en-US" altLang="zh-CN" sz="1200" kern="1200" baseline="30000" dirty="0">
                <a:solidFill>
                  <a:schemeClr val="tx1"/>
                </a:solidFill>
                <a:effectLst/>
                <a:latin typeface="+mn-lt"/>
                <a:ea typeface="+mn-ea"/>
                <a:cs typeface="+mn-cs"/>
              </a:rPr>
              <a:t>[44]</a:t>
            </a:r>
            <a:r>
              <a:rPr lang="zh-CN" altLang="zh-CN" sz="1200" kern="1200" dirty="0">
                <a:solidFill>
                  <a:schemeClr val="tx1"/>
                </a:solidFill>
                <a:effectLst/>
                <a:latin typeface="+mn-lt"/>
                <a:ea typeface="+mn-ea"/>
                <a:cs typeface="+mn-cs"/>
              </a:rPr>
              <a:t>模型</a:t>
            </a:r>
            <a:r>
              <a:rPr lang="en-US"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最后输出分类结果。</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08DFC4E-24C0-4C34-9003-2F13667E30C7}" type="slidenum">
              <a:rPr lang="zh-CN" altLang="en-US" smtClean="0"/>
              <a:t>13</a:t>
            </a:fld>
            <a:endParaRPr lang="zh-CN" altLang="en-US"/>
          </a:p>
        </p:txBody>
      </p:sp>
    </p:spTree>
    <p:extLst>
      <p:ext uri="{BB962C8B-B14F-4D97-AF65-F5344CB8AC3E}">
        <p14:creationId xmlns:p14="http://schemas.microsoft.com/office/powerpoint/2010/main" val="163422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本模块的改进与创新包括</a:t>
            </a:r>
            <a:endParaRPr lang="en-US" altLang="zh-CN" dirty="0"/>
          </a:p>
          <a:p>
            <a:r>
              <a:rPr lang="zh-CN" altLang="en-US" dirty="0"/>
              <a:t>首先，本模块</a:t>
            </a:r>
            <a:r>
              <a:rPr lang="zh-CN" altLang="zh-CN" sz="1200" kern="1200" dirty="0">
                <a:solidFill>
                  <a:schemeClr val="tx1"/>
                </a:solidFill>
                <a:effectLst/>
                <a:latin typeface="+mn-lt"/>
                <a:ea typeface="+mn-ea"/>
                <a:cs typeface="+mn-cs"/>
              </a:rPr>
              <a:t>比较了</a:t>
            </a:r>
            <a:r>
              <a:rPr lang="en-US" altLang="zh-CN" sz="1200" kern="1200" dirty="0">
                <a:solidFill>
                  <a:schemeClr val="tx1"/>
                </a:solidFill>
                <a:effectLst/>
                <a:latin typeface="+mn-lt"/>
                <a:ea typeface="+mn-ea"/>
                <a:cs typeface="+mn-cs"/>
              </a:rPr>
              <a:t>BERT</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BERT_CNN</a:t>
            </a:r>
            <a:r>
              <a:rPr lang="zh-CN" altLang="zh-CN" sz="1200" kern="1200" dirty="0">
                <a:solidFill>
                  <a:schemeClr val="tx1"/>
                </a:solidFill>
                <a:effectLst/>
                <a:latin typeface="+mn-lt"/>
                <a:ea typeface="+mn-ea"/>
                <a:cs typeface="+mn-cs"/>
              </a:rPr>
              <a:t>以及</a:t>
            </a:r>
            <a:r>
              <a:rPr lang="en-US" altLang="zh-CN" sz="1200" kern="1200" dirty="0">
                <a:solidFill>
                  <a:schemeClr val="tx1"/>
                </a:solidFill>
                <a:effectLst/>
                <a:latin typeface="+mn-lt"/>
                <a:ea typeface="+mn-ea"/>
                <a:cs typeface="+mn-cs"/>
              </a:rPr>
              <a:t>BERT_DPCNN</a:t>
            </a:r>
            <a:r>
              <a:rPr lang="zh-CN" altLang="zh-CN" sz="1200" kern="1200" dirty="0">
                <a:solidFill>
                  <a:schemeClr val="tx1"/>
                </a:solidFill>
                <a:effectLst/>
                <a:latin typeface="+mn-lt"/>
                <a:ea typeface="+mn-ea"/>
                <a:cs typeface="+mn-cs"/>
              </a:rPr>
              <a:t>的模型准确率</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最后采用了准确率较高且无过拟合现象的</a:t>
            </a:r>
            <a:r>
              <a:rPr lang="en-US" altLang="zh-CN" sz="1200" kern="1200" dirty="0">
                <a:solidFill>
                  <a:schemeClr val="tx1"/>
                </a:solidFill>
                <a:effectLst/>
                <a:latin typeface="+mn-lt"/>
                <a:ea typeface="+mn-ea"/>
                <a:cs typeface="+mn-cs"/>
              </a:rPr>
              <a:t>BERT_DPCNN</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dirty="0"/>
              <a:t>其次，在</a:t>
            </a:r>
            <a:r>
              <a:rPr lang="en-US" altLang="zh-CN" sz="1200" kern="1200" dirty="0">
                <a:solidFill>
                  <a:schemeClr val="tx1"/>
                </a:solidFill>
                <a:effectLst/>
                <a:latin typeface="+mn-lt"/>
                <a:ea typeface="+mn-ea"/>
                <a:cs typeface="+mn-cs"/>
              </a:rPr>
              <a:t>DPCNN</a:t>
            </a:r>
            <a:r>
              <a:rPr lang="zh-CN" altLang="zh-CN" sz="1200" kern="1200" dirty="0">
                <a:solidFill>
                  <a:schemeClr val="tx1"/>
                </a:solidFill>
                <a:effectLst/>
                <a:latin typeface="+mn-lt"/>
                <a:ea typeface="+mn-ea"/>
                <a:cs typeface="+mn-cs"/>
              </a:rPr>
              <a:t>部分中采用</a:t>
            </a:r>
            <a:r>
              <a:rPr lang="en-US" altLang="zh-CN" sz="1200" kern="1200" dirty="0">
                <a:solidFill>
                  <a:schemeClr val="tx1"/>
                </a:solidFill>
                <a:effectLst/>
                <a:latin typeface="+mn-lt"/>
                <a:ea typeface="+mn-ea"/>
                <a:cs typeface="+mn-cs"/>
              </a:rPr>
              <a:t>mish</a:t>
            </a:r>
            <a:r>
              <a:rPr lang="zh-CN" altLang="zh-CN" sz="1200" kern="1200" dirty="0">
                <a:solidFill>
                  <a:schemeClr val="tx1"/>
                </a:solidFill>
                <a:effectLst/>
                <a:latin typeface="+mn-lt"/>
                <a:ea typeface="+mn-ea"/>
                <a:cs typeface="+mn-cs"/>
              </a:rPr>
              <a:t>激活函数代替</a:t>
            </a:r>
            <a:r>
              <a:rPr lang="en-US" altLang="zh-CN" sz="1200" kern="1200" dirty="0" err="1">
                <a:solidFill>
                  <a:schemeClr val="tx1"/>
                </a:solidFill>
                <a:effectLst/>
                <a:latin typeface="+mn-lt"/>
                <a:ea typeface="+mn-ea"/>
                <a:cs typeface="+mn-cs"/>
              </a:rPr>
              <a:t>ReLU</a:t>
            </a:r>
            <a:r>
              <a:rPr lang="zh-CN"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获得了</a:t>
            </a:r>
            <a:r>
              <a:rPr lang="zh-CN" altLang="zh-CN" sz="1200" kern="1200" dirty="0">
                <a:solidFill>
                  <a:schemeClr val="tx1"/>
                </a:solidFill>
                <a:effectLst/>
                <a:latin typeface="+mn-lt"/>
                <a:ea typeface="+mn-ea"/>
                <a:cs typeface="+mn-cs"/>
              </a:rPr>
              <a:t>更好的准确性和泛化能力。</a:t>
            </a:r>
            <a:endParaRPr lang="en-US" altLang="zh-CN" sz="1200" kern="1200" dirty="0">
              <a:solidFill>
                <a:schemeClr val="tx1"/>
              </a:solidFill>
              <a:effectLst/>
              <a:latin typeface="+mn-lt"/>
              <a:ea typeface="+mn-ea"/>
              <a:cs typeface="+mn-cs"/>
            </a:endParaRPr>
          </a:p>
          <a:p>
            <a:r>
              <a:rPr lang="zh-CN" altLang="en-US" dirty="0"/>
              <a:t>第三，</a:t>
            </a:r>
            <a:r>
              <a:rPr lang="zh-CN" altLang="zh-CN" sz="1200" kern="1200" dirty="0">
                <a:solidFill>
                  <a:schemeClr val="tx1"/>
                </a:solidFill>
                <a:effectLst/>
                <a:latin typeface="+mn-lt"/>
                <a:ea typeface="+mn-ea"/>
                <a:cs typeface="+mn-cs"/>
              </a:rPr>
              <a:t>本模型在</a:t>
            </a:r>
            <a:r>
              <a:rPr lang="en-US" altLang="zh-CN" sz="1200" kern="1200" dirty="0">
                <a:solidFill>
                  <a:schemeClr val="tx1"/>
                </a:solidFill>
                <a:effectLst/>
                <a:latin typeface="+mn-lt"/>
                <a:ea typeface="+mn-ea"/>
                <a:cs typeface="+mn-cs"/>
              </a:rPr>
              <a:t>DPCNN</a:t>
            </a:r>
            <a:r>
              <a:rPr lang="zh-CN" altLang="zh-CN" sz="1200" kern="1200" dirty="0">
                <a:solidFill>
                  <a:schemeClr val="tx1"/>
                </a:solidFill>
                <a:effectLst/>
                <a:latin typeface="+mn-lt"/>
                <a:ea typeface="+mn-ea"/>
                <a:cs typeface="+mn-cs"/>
              </a:rPr>
              <a:t>部分中的每一个</a:t>
            </a:r>
            <a:r>
              <a:rPr lang="en-US" altLang="zh-CN" sz="1200" kern="1200" dirty="0">
                <a:solidFill>
                  <a:schemeClr val="tx1"/>
                </a:solidFill>
                <a:effectLst/>
                <a:latin typeface="+mn-lt"/>
                <a:ea typeface="+mn-ea"/>
                <a:cs typeface="+mn-cs"/>
              </a:rPr>
              <a:t>block</a:t>
            </a:r>
            <a:r>
              <a:rPr lang="zh-CN" altLang="zh-CN" sz="1200" kern="1200" dirty="0">
                <a:solidFill>
                  <a:schemeClr val="tx1"/>
                </a:solidFill>
                <a:effectLst/>
                <a:latin typeface="+mn-lt"/>
                <a:ea typeface="+mn-ea"/>
                <a:cs typeface="+mn-cs"/>
              </a:rPr>
              <a:t>中加入了一层</a:t>
            </a:r>
            <a:r>
              <a:rPr lang="en-US" altLang="zh-CN" sz="1200" kern="1200" dirty="0">
                <a:solidFill>
                  <a:schemeClr val="tx1"/>
                </a:solidFill>
                <a:effectLst/>
                <a:latin typeface="+mn-lt"/>
                <a:ea typeface="+mn-ea"/>
                <a:cs typeface="+mn-cs"/>
              </a:rPr>
              <a:t>Batch Normalization</a:t>
            </a:r>
            <a:r>
              <a:rPr lang="en-US" altLang="zh-CN" sz="1200" kern="1200" baseline="30000" dirty="0">
                <a:solidFill>
                  <a:schemeClr val="tx1"/>
                </a:solidFill>
                <a:effectLst/>
                <a:latin typeface="+mn-lt"/>
                <a:ea typeface="+mn-ea"/>
                <a:cs typeface="+mn-cs"/>
              </a:rPr>
              <a:t>[45]</a:t>
            </a:r>
            <a:r>
              <a:rPr lang="zh-CN" altLang="zh-CN" sz="1200" kern="1200" dirty="0">
                <a:solidFill>
                  <a:schemeClr val="tx1"/>
                </a:solidFill>
                <a:effectLst/>
                <a:latin typeface="+mn-lt"/>
                <a:ea typeface="+mn-ea"/>
                <a:cs typeface="+mn-cs"/>
              </a:rPr>
              <a:t>，使得</a:t>
            </a:r>
            <a:r>
              <a:rPr lang="zh-CN" altLang="en-US" sz="1200" kern="1200" dirty="0">
                <a:solidFill>
                  <a:schemeClr val="tx1"/>
                </a:solidFill>
                <a:effectLst/>
                <a:latin typeface="+mn-lt"/>
                <a:ea typeface="+mn-ea"/>
                <a:cs typeface="+mn-cs"/>
              </a:rPr>
              <a:t>模型收敛速度提高</a:t>
            </a:r>
            <a:r>
              <a:rPr lang="zh-CN" altLang="zh-CN" sz="1200" kern="1200" dirty="0">
                <a:solidFill>
                  <a:schemeClr val="tx1"/>
                </a:solidFill>
                <a:effectLst/>
                <a:latin typeface="+mn-lt"/>
                <a:ea typeface="+mn-ea"/>
                <a:cs typeface="+mn-cs"/>
              </a:rPr>
              <a:t>，模型准确率</a:t>
            </a:r>
            <a:r>
              <a:rPr lang="zh-CN" altLang="en-US" sz="1200" kern="1200" dirty="0">
                <a:solidFill>
                  <a:schemeClr val="tx1"/>
                </a:solidFill>
                <a:effectLst/>
                <a:latin typeface="+mn-lt"/>
                <a:ea typeface="+mn-ea"/>
                <a:cs typeface="+mn-cs"/>
              </a:rPr>
              <a:t>增加</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608DFC4E-24C0-4C34-9003-2F13667E30C7}" type="slidenum">
              <a:rPr lang="zh-CN" altLang="en-US" smtClean="0"/>
              <a:t>14</a:t>
            </a:fld>
            <a:endParaRPr lang="zh-CN" altLang="en-US"/>
          </a:p>
        </p:txBody>
      </p:sp>
    </p:spTree>
    <p:extLst>
      <p:ext uri="{BB962C8B-B14F-4D97-AF65-F5344CB8AC3E}">
        <p14:creationId xmlns:p14="http://schemas.microsoft.com/office/powerpoint/2010/main" val="1998316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我们自建了分类微博数据集，包含正样本</a:t>
            </a:r>
            <a:r>
              <a:rPr lang="en-US" altLang="zh-CN" dirty="0"/>
              <a:t>6863</a:t>
            </a:r>
            <a:r>
              <a:rPr lang="zh-CN" altLang="en-US" dirty="0"/>
              <a:t>张，负样本</a:t>
            </a:r>
            <a:r>
              <a:rPr lang="en-US" altLang="zh-CN" dirty="0"/>
              <a:t>3137</a:t>
            </a:r>
            <a:r>
              <a:rPr lang="zh-CN" altLang="en-US" dirty="0"/>
              <a:t>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使用了多个算法对比试验后发现，</a:t>
            </a:r>
            <a:r>
              <a:rPr lang="zh-CN" altLang="en-US" sz="1200" b="1" dirty="0">
                <a:latin typeface="微软雅黑" panose="020B0503020204020204" charset="-122"/>
                <a:ea typeface="微软雅黑" panose="020B0503020204020204" charset="-122"/>
                <a:cs typeface="微软雅黑" panose="020B0503020204020204" charset="-122"/>
              </a:rPr>
              <a:t>使用</a:t>
            </a:r>
            <a:r>
              <a:rPr lang="en-US" altLang="zh-CN" sz="1200" b="1" dirty="0">
                <a:latin typeface="微软雅黑" panose="020B0503020204020204" charset="-122"/>
                <a:ea typeface="微软雅黑" panose="020B0503020204020204" charset="-122"/>
                <a:cs typeface="微软雅黑" panose="020B0503020204020204" charset="-122"/>
              </a:rPr>
              <a:t>Mish</a:t>
            </a:r>
            <a:r>
              <a:rPr lang="zh-CN" altLang="en-US" sz="1200" b="1" dirty="0">
                <a:latin typeface="微软雅黑" panose="020B0503020204020204" charset="-122"/>
                <a:ea typeface="微软雅黑" panose="020B0503020204020204" charset="-122"/>
                <a:cs typeface="微软雅黑" panose="020B0503020204020204" charset="-122"/>
              </a:rPr>
              <a:t>激活函数以及批归一化的</a:t>
            </a:r>
            <a:r>
              <a:rPr lang="en-US" altLang="zh-CN" sz="1200" b="1" dirty="0">
                <a:latin typeface="微软雅黑" panose="020B0503020204020204" charset="-122"/>
                <a:ea typeface="微软雅黑" panose="020B0503020204020204" charset="-122"/>
                <a:cs typeface="微软雅黑" panose="020B0503020204020204" charset="-122"/>
              </a:rPr>
              <a:t>BERT_DPCNN</a:t>
            </a:r>
            <a:r>
              <a:rPr lang="zh-CN" altLang="en-US" sz="1200" b="1" dirty="0">
                <a:latin typeface="微软雅黑" panose="020B0503020204020204" charset="-122"/>
                <a:ea typeface="微软雅黑" panose="020B0503020204020204" charset="-122"/>
                <a:cs typeface="微软雅黑" panose="020B0503020204020204" charset="-122"/>
              </a:rPr>
              <a:t>在</a:t>
            </a:r>
            <a:r>
              <a:rPr lang="zh-CN" altLang="en-US" sz="1200" b="1" dirty="0">
                <a:solidFill>
                  <a:srgbClr val="FF0000"/>
                </a:solidFill>
                <a:latin typeface="微软雅黑" panose="020B0503020204020204" charset="-122"/>
                <a:ea typeface="微软雅黑" panose="020B0503020204020204" charset="-122"/>
                <a:cs typeface="微软雅黑" panose="020B0503020204020204" charset="-122"/>
              </a:rPr>
              <a:t>准确率，召回率，</a:t>
            </a:r>
            <a:r>
              <a:rPr lang="en-US" altLang="zh-CN" sz="1200" b="1" dirty="0">
                <a:solidFill>
                  <a:srgbClr val="FF0000"/>
                </a:solidFill>
                <a:latin typeface="微软雅黑" panose="020B0503020204020204" charset="-122"/>
                <a:ea typeface="微软雅黑" panose="020B0503020204020204" charset="-122"/>
                <a:cs typeface="微软雅黑" panose="020B0503020204020204" charset="-122"/>
              </a:rPr>
              <a:t>F1</a:t>
            </a:r>
            <a:r>
              <a:rPr lang="zh-CN" altLang="en-US" sz="1200" b="1" dirty="0">
                <a:latin typeface="微软雅黑" panose="020B0503020204020204" charset="-122"/>
                <a:ea typeface="微软雅黑" panose="020B0503020204020204" charset="-122"/>
                <a:cs typeface="微软雅黑" panose="020B0503020204020204" charset="-122"/>
              </a:rPr>
              <a:t>上都优于其他网络。</a:t>
            </a:r>
          </a:p>
          <a:p>
            <a:r>
              <a:rPr lang="zh-CN" altLang="en-US" dirty="0"/>
              <a:t>，所以选择改进后的</a:t>
            </a:r>
            <a:r>
              <a:rPr lang="en-US" altLang="zh-CN" dirty="0"/>
              <a:t>BERT_DPCNN</a:t>
            </a:r>
            <a:r>
              <a:rPr lang="zh-CN" altLang="en-US" dirty="0"/>
              <a:t>作为最终的无关微博过滤器。</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然后是已知虚假新闻检测模块，我们复现了</a:t>
            </a:r>
            <a:r>
              <a:rPr lang="en-US" altLang="zh-CN" dirty="0"/>
              <a:t>CARMN</a:t>
            </a:r>
            <a:r>
              <a:rPr lang="zh-CN" altLang="en-US" dirty="0"/>
              <a:t>网络，整合了大量虚假新闻数据库，使用了</a:t>
            </a:r>
            <a:r>
              <a:rPr lang="en-US" altLang="zh-CN" dirty="0"/>
              <a:t>5</a:t>
            </a:r>
            <a:r>
              <a:rPr lang="zh-CN" altLang="en-US" dirty="0"/>
              <a:t>万条已有假新闻对网络进行了训练。</a:t>
            </a:r>
            <a:endParaRPr lang="en-US" altLang="zh-CN" dirty="0"/>
          </a:p>
          <a:p>
            <a:r>
              <a:rPr lang="zh-CN" altLang="en-US" dirty="0"/>
              <a:t>同时我们调整了各种细节，像数据集预处理，以及词向量、多头注意力机制等参数调整，提高了准确率</a:t>
            </a:r>
            <a:endParaRPr lang="en-US" altLang="zh-CN" dirty="0"/>
          </a:p>
          <a:p>
            <a:r>
              <a:rPr lang="zh-CN" altLang="en-US" dirty="0"/>
              <a:t>原来网络需要输入图文一对一数据进行检测，我们使用特定张量表示空图片，使得网络既可以测试图文多模态数据，也可以测试纯文本数据，扩展了网络功能</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受到图神经网络的启发，我们对网络输入结构进行了调整。因为文本由分词构成，所以可以将原本输入的图文一对一分立结构转换成图片和分词相连的图网络结构，并可以给边赋上分词在当前文本的</a:t>
            </a:r>
            <a:r>
              <a:rPr lang="en-US" altLang="zh-CN" dirty="0" err="1"/>
              <a:t>tf-idf</a:t>
            </a:r>
            <a:r>
              <a:rPr lang="zh-CN" altLang="en-US" dirty="0"/>
              <a:t>值，</a:t>
            </a:r>
            <a:r>
              <a:rPr lang="en-US" altLang="zh-CN" dirty="0" err="1"/>
              <a:t>tf-idf</a:t>
            </a:r>
            <a:r>
              <a:rPr lang="zh-CN" altLang="en-US" dirty="0"/>
              <a:t>是常用的关键词提取算法，能得出分词在当前文本中的重要性，我们用这个值对分词向量进行加权。然后将每个图节点连同其相连的分词节点放入网络训练。</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这是更改后的网络在</a:t>
            </a:r>
            <a:r>
              <a:rPr lang="en-US" altLang="zh-CN" dirty="0" err="1"/>
              <a:t>weibo</a:t>
            </a:r>
            <a:r>
              <a:rPr lang="en-US" altLang="zh-CN" dirty="0"/>
              <a:t> A</a:t>
            </a:r>
            <a:r>
              <a:rPr lang="zh-CN" altLang="en-US" dirty="0"/>
              <a:t>公开数据集上的测试结果，在这个数据集上，网络改进的效果不是很明显，准确率与原网络接近，可能是因为</a:t>
            </a:r>
            <a:r>
              <a:rPr lang="en-US" altLang="zh-CN" dirty="0" err="1"/>
              <a:t>WeiboA</a:t>
            </a:r>
            <a:r>
              <a:rPr lang="zh-CN" altLang="en-US" dirty="0"/>
              <a:t>数据集数目较少导致训练效果较差。</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但在</a:t>
            </a:r>
            <a:r>
              <a:rPr lang="en-US" altLang="zh-CN" dirty="0" err="1"/>
              <a:t>weibo</a:t>
            </a:r>
            <a:r>
              <a:rPr lang="en-US" altLang="zh-CN" dirty="0"/>
              <a:t> B</a:t>
            </a:r>
            <a:r>
              <a:rPr lang="zh-CN" altLang="en-US" dirty="0"/>
              <a:t>公开数据集上，改进后的网络相较于原网络有较大的提升，准确率达到了</a:t>
            </a:r>
            <a:r>
              <a:rPr lang="en-US" altLang="zh-CN" dirty="0"/>
              <a:t>97.4</a:t>
            </a:r>
            <a:r>
              <a:rPr lang="zh-CN" altLang="en-US" dirty="0"/>
              <a:t>％，在各项数据上都优于原网络。</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本次展示分为背景分析、关键技术、作品总结和系统展示四个部分</a:t>
            </a:r>
          </a:p>
        </p:txBody>
      </p:sp>
      <p:sp>
        <p:nvSpPr>
          <p:cNvPr id="4" name="灯片编号占位符 3"/>
          <p:cNvSpPr>
            <a:spLocks noGrp="1"/>
          </p:cNvSpPr>
          <p:nvPr>
            <p:ph type="sldNum" sz="quarter" idx="10"/>
          </p:nvPr>
        </p:nvSpPr>
        <p:spPr/>
        <p:txBody>
          <a:bodyPr/>
          <a:lstStyle/>
          <a:p>
            <a:fld id="{9294396F-7CC6-42E5-83BE-72592AAF95C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然后是图片篡改检测模块，图片篡改检测模块基于</a:t>
            </a:r>
            <a:r>
              <a:rPr lang="en-US" altLang="zh-CN" sz="1200" b="0" i="0" kern="1200" dirty="0">
                <a:solidFill>
                  <a:schemeClr val="tx1"/>
                </a:solidFill>
                <a:effectLst/>
                <a:latin typeface="+mn-lt"/>
                <a:ea typeface="+mn-ea"/>
                <a:cs typeface="+mn-cs"/>
              </a:rPr>
              <a:t>RGB-N</a:t>
            </a:r>
            <a:r>
              <a:rPr lang="zh-CN" altLang="en-US" sz="1200" b="0" i="0" kern="1200" dirty="0">
                <a:solidFill>
                  <a:schemeClr val="tx1"/>
                </a:solidFill>
                <a:effectLst/>
                <a:latin typeface="+mn-lt"/>
                <a:ea typeface="+mn-ea"/>
                <a:cs typeface="+mn-cs"/>
              </a:rPr>
              <a:t>网络。</a:t>
            </a:r>
            <a:r>
              <a:rPr lang="en-US" altLang="zh-CN" sz="1200" b="0" i="0" kern="1200" dirty="0">
                <a:solidFill>
                  <a:schemeClr val="tx1"/>
                </a:solidFill>
                <a:effectLst/>
                <a:latin typeface="+mn-lt"/>
                <a:ea typeface="+mn-ea"/>
                <a:cs typeface="+mn-cs"/>
              </a:rPr>
              <a:t>RGB-N</a:t>
            </a:r>
            <a:r>
              <a:rPr lang="zh-CN" altLang="en-US" sz="1200" b="0" i="0" kern="1200" dirty="0">
                <a:solidFill>
                  <a:schemeClr val="tx1"/>
                </a:solidFill>
                <a:effectLst/>
                <a:latin typeface="+mn-lt"/>
                <a:ea typeface="+mn-ea"/>
                <a:cs typeface="+mn-cs"/>
              </a:rPr>
              <a:t>是一种双流的</a:t>
            </a:r>
            <a:r>
              <a:rPr lang="en-US" altLang="zh-CN" sz="1200" b="0" i="0" kern="1200" dirty="0">
                <a:solidFill>
                  <a:schemeClr val="tx1"/>
                </a:solidFill>
                <a:effectLst/>
                <a:latin typeface="+mn-lt"/>
                <a:ea typeface="+mn-ea"/>
                <a:cs typeface="+mn-cs"/>
              </a:rPr>
              <a:t>Faster R-CNN</a:t>
            </a:r>
            <a:r>
              <a:rPr lang="zh-CN" altLang="en-US" sz="1200" b="0" i="0" kern="1200" dirty="0">
                <a:solidFill>
                  <a:schemeClr val="tx1"/>
                </a:solidFill>
                <a:effectLst/>
                <a:latin typeface="+mn-lt"/>
                <a:ea typeface="+mn-ea"/>
                <a:cs typeface="+mn-cs"/>
              </a:rPr>
              <a:t>网络，双流分别为</a:t>
            </a:r>
            <a:r>
              <a:rPr lang="en-US" altLang="zh-CN" sz="1200" b="0" i="0" kern="1200" dirty="0">
                <a:solidFill>
                  <a:schemeClr val="tx1"/>
                </a:solidFill>
                <a:effectLst/>
                <a:latin typeface="+mn-lt"/>
                <a:ea typeface="+mn-ea"/>
                <a:cs typeface="+mn-cs"/>
              </a:rPr>
              <a:t>RGB </a:t>
            </a:r>
            <a:r>
              <a:rPr lang="zh-CN" altLang="en-US" sz="1200" b="0" i="0" kern="1200" dirty="0">
                <a:solidFill>
                  <a:schemeClr val="tx1"/>
                </a:solidFill>
                <a:effectLst/>
                <a:latin typeface="+mn-lt"/>
                <a:ea typeface="+mn-ea"/>
                <a:cs typeface="+mn-cs"/>
              </a:rPr>
              <a:t>流、噪声流。通过双线性池融合两个流的特征，进一步结合这两种模态的空间信息</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我们创新性的在传统</a:t>
            </a:r>
            <a:r>
              <a:rPr lang="en-US" altLang="zh-CN" dirty="0"/>
              <a:t>RGB-N</a:t>
            </a:r>
            <a:r>
              <a:rPr lang="zh-CN" altLang="en-US" dirty="0"/>
              <a:t>双流检测的基础上叠加了一层</a:t>
            </a:r>
            <a:r>
              <a:rPr lang="en-US" altLang="zh-CN" dirty="0" err="1"/>
              <a:t>ResNet</a:t>
            </a:r>
            <a:r>
              <a:rPr lang="zh-CN" altLang="en-US" dirty="0"/>
              <a:t>，对微博可见标识进行二次判断，使本模块能够针对微博上发布的图片进行更精准的检测，可以看到，在对模型进行改进后，不会再有检测到微博可见标识的误判情况，误报率大幅降低</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21</a:t>
            </a:fld>
            <a:endParaRPr lang="zh-CN" altLang="en-US"/>
          </a:p>
        </p:txBody>
      </p:sp>
    </p:spTree>
    <p:extLst>
      <p:ext uri="{BB962C8B-B14F-4D97-AF65-F5344CB8AC3E}">
        <p14:creationId xmlns:p14="http://schemas.microsoft.com/office/powerpoint/2010/main" val="111371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这是</a:t>
            </a:r>
            <a:r>
              <a:rPr lang="en-US" altLang="zh-CN" sz="1200" b="0" i="0" kern="1200" dirty="0">
                <a:solidFill>
                  <a:schemeClr val="tx1"/>
                </a:solidFill>
                <a:effectLst/>
                <a:latin typeface="+mn-lt"/>
                <a:ea typeface="+mn-ea"/>
                <a:cs typeface="+mn-cs"/>
              </a:rPr>
              <a:t>RGB-N</a:t>
            </a:r>
            <a:r>
              <a:rPr lang="zh-CN" altLang="en-US" sz="1200" b="0" i="0" kern="1200" dirty="0">
                <a:solidFill>
                  <a:schemeClr val="tx1"/>
                </a:solidFill>
                <a:effectLst/>
                <a:latin typeface="+mn-lt"/>
                <a:ea typeface="+mn-ea"/>
                <a:cs typeface="+mn-cs"/>
              </a:rPr>
              <a:t>与其他算法在公开数据集上测试所得到的</a:t>
            </a:r>
            <a:r>
              <a:rPr lang="en-US" altLang="zh-CN" sz="1200" b="0" i="0" kern="1200" dirty="0">
                <a:solidFill>
                  <a:schemeClr val="tx1"/>
                </a:solidFill>
                <a:effectLst/>
                <a:latin typeface="+mn-lt"/>
                <a:ea typeface="+mn-ea"/>
                <a:cs typeface="+mn-cs"/>
              </a:rPr>
              <a:t>F1</a:t>
            </a:r>
            <a:r>
              <a:rPr lang="zh-CN" altLang="en-US" sz="1200" b="0" i="0" kern="1200" dirty="0">
                <a:solidFill>
                  <a:schemeClr val="tx1"/>
                </a:solidFill>
                <a:effectLst/>
                <a:latin typeface="+mn-lt"/>
                <a:ea typeface="+mn-ea"/>
                <a:cs typeface="+mn-cs"/>
              </a:rPr>
              <a:t>值，可以看到</a:t>
            </a:r>
            <a:r>
              <a:rPr lang="en-US" altLang="zh-CN" sz="1200" b="0" i="0" kern="1200" dirty="0">
                <a:solidFill>
                  <a:schemeClr val="tx1"/>
                </a:solidFill>
                <a:effectLst/>
                <a:latin typeface="+mn-lt"/>
                <a:ea typeface="+mn-ea"/>
                <a:cs typeface="+mn-cs"/>
              </a:rPr>
              <a:t>RGB-N</a:t>
            </a:r>
            <a:r>
              <a:rPr lang="zh-CN" altLang="en-US" sz="1200" b="0" i="0" kern="1200" dirty="0">
                <a:solidFill>
                  <a:schemeClr val="tx1"/>
                </a:solidFill>
                <a:effectLst/>
                <a:latin typeface="+mn-lt"/>
                <a:ea typeface="+mn-ea"/>
                <a:cs typeface="+mn-cs"/>
              </a:rPr>
              <a:t>相效而言效果更好。使用</a:t>
            </a:r>
            <a:r>
              <a:rPr lang="en-US" altLang="zh-CN" sz="1200" b="0" i="0" kern="1200" dirty="0" err="1">
                <a:solidFill>
                  <a:schemeClr val="tx1"/>
                </a:solidFill>
                <a:effectLst/>
                <a:latin typeface="+mn-lt"/>
                <a:ea typeface="+mn-ea"/>
                <a:cs typeface="+mn-cs"/>
              </a:rPr>
              <a:t>ResNet</a:t>
            </a:r>
            <a:r>
              <a:rPr lang="zh-CN" altLang="en-US" sz="1200" b="0" i="0" kern="1200" dirty="0">
                <a:solidFill>
                  <a:schemeClr val="tx1"/>
                </a:solidFill>
                <a:effectLst/>
                <a:latin typeface="微软雅黑" panose="020B0503020204020204" charset="-122"/>
                <a:ea typeface="微软雅黑" panose="020B0503020204020204" charset="-122"/>
                <a:cs typeface="+mn-cs"/>
              </a:rPr>
              <a:t>改进后的</a:t>
            </a:r>
            <a:r>
              <a:rPr lang="zh-CN" altLang="en-US" dirty="0">
                <a:latin typeface="微软雅黑" panose="020B0503020204020204" charset="-122"/>
                <a:ea typeface="微软雅黑" panose="020B0503020204020204" charset="-122"/>
                <a:cs typeface="微软雅黑" panose="020B0503020204020204" charset="-122"/>
              </a:rPr>
              <a:t>算法在自建</a:t>
            </a:r>
            <a:r>
              <a:rPr lang="en-US" altLang="zh-CN" dirty="0">
                <a:latin typeface="微软雅黑" panose="020B0503020204020204" charset="-122"/>
                <a:ea typeface="微软雅黑" panose="020B0503020204020204" charset="-122"/>
                <a:cs typeface="微软雅黑" panose="020B0503020204020204" charset="-122"/>
              </a:rPr>
              <a:t>7954</a:t>
            </a:r>
            <a:r>
              <a:rPr lang="zh-CN" altLang="en-US" dirty="0">
                <a:latin typeface="微软雅黑" panose="020B0503020204020204" charset="-122"/>
                <a:ea typeface="微软雅黑" panose="020B0503020204020204" charset="-122"/>
                <a:cs typeface="微软雅黑" panose="020B0503020204020204" charset="-122"/>
              </a:rPr>
              <a:t>张的微博数据集上准确率可达</a:t>
            </a:r>
            <a:r>
              <a:rPr lang="en-US" altLang="zh-CN" dirty="0">
                <a:latin typeface="微软雅黑" panose="020B0503020204020204" charset="-122"/>
                <a:ea typeface="微软雅黑" panose="020B0503020204020204" charset="-122"/>
                <a:cs typeface="微软雅黑" panose="020B0503020204020204" charset="-122"/>
              </a:rPr>
              <a:t>88.6%</a:t>
            </a:r>
            <a:endParaRPr lang="zh-CN" altLang="en-US" dirty="0">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DFE6680C-2A23-4F48-827E-EED156A343FA}" type="slidenum">
              <a:rPr lang="zh-CN" altLang="en-US" smtClean="0"/>
              <a:t>22</a:t>
            </a:fld>
            <a:endParaRPr lang="zh-CN" altLang="en-US"/>
          </a:p>
        </p:txBody>
      </p:sp>
    </p:spTree>
    <p:extLst>
      <p:ext uri="{BB962C8B-B14F-4D97-AF65-F5344CB8AC3E}">
        <p14:creationId xmlns:p14="http://schemas.microsoft.com/office/powerpoint/2010/main" val="3486984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接下来是基于溯源的图文相关检测模块。我们的原先思路是在搜索引擎上搜索文本得到图片，再与文本原配图进行对比。</a:t>
            </a:r>
            <a:endParaRPr lang="en-US" altLang="zh-CN" dirty="0"/>
          </a:p>
          <a:p>
            <a:r>
              <a:rPr lang="zh-CN" altLang="en-US" dirty="0"/>
              <a:t>但这个思路局限性很大，只能对人脸或特定物品进行检测，不适用于微博场景。</a:t>
            </a:r>
            <a:endParaRPr lang="en-US" altLang="zh-CN" dirty="0"/>
          </a:p>
          <a:p>
            <a:r>
              <a:rPr lang="zh-CN" altLang="en-US" dirty="0"/>
              <a:t>因此，我们沿用了加入搜索引擎的思路，用以图搜文代替以文搜图</a:t>
            </a:r>
            <a:endParaRPr lang="en-US" altLang="zh-CN"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我们将微博图片放入搜索引擎进行搜索，获得图片相关信息，再爬取相关信息文本，进行数据清洗后与微博原文本一起放入</a:t>
            </a:r>
            <a:r>
              <a:rPr lang="en-US" altLang="zh-CN" dirty="0" err="1"/>
              <a:t>SimNet</a:t>
            </a:r>
            <a:r>
              <a:rPr lang="zh-CN" altLang="en-US" dirty="0"/>
              <a:t>网络计算文本相似度，从而判断图文的相关性。</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这是我们对</a:t>
            </a:r>
            <a:r>
              <a:rPr lang="en-US" altLang="zh-CN" dirty="0" err="1"/>
              <a:t>SimNet</a:t>
            </a:r>
            <a:r>
              <a:rPr lang="zh-CN" altLang="en-US" dirty="0"/>
              <a:t>网络的测试，首先是公开数据集测试，我们采用的是</a:t>
            </a:r>
            <a:r>
              <a:rPr lang="en-US" altLang="zh-CN" dirty="0"/>
              <a:t>LCQMC</a:t>
            </a:r>
            <a:r>
              <a:rPr lang="zh-CN" altLang="en-US" dirty="0"/>
              <a:t>数据集，共有</a:t>
            </a:r>
            <a:r>
              <a:rPr lang="en-US" altLang="zh-CN" dirty="0"/>
              <a:t>26</a:t>
            </a:r>
            <a:r>
              <a:rPr lang="zh-CN" altLang="en-US" dirty="0"/>
              <a:t>万条新闻样例，测试结果中，</a:t>
            </a:r>
            <a:r>
              <a:rPr lang="en-US" altLang="zh-CN" dirty="0" err="1"/>
              <a:t>SimNet</a:t>
            </a:r>
            <a:r>
              <a:rPr lang="zh-CN" altLang="en-US" dirty="0"/>
              <a:t>网络相比之下效果最好。而在自建的约</a:t>
            </a:r>
            <a:r>
              <a:rPr lang="en-US" altLang="zh-CN" dirty="0"/>
              <a:t>5000</a:t>
            </a:r>
            <a:r>
              <a:rPr lang="zh-CN" altLang="en-US" dirty="0"/>
              <a:t>条微博数据样本中，</a:t>
            </a:r>
            <a:r>
              <a:rPr lang="en-US" altLang="zh-CN" dirty="0" err="1"/>
              <a:t>SimNet</a:t>
            </a:r>
            <a:r>
              <a:rPr lang="zh-CN" altLang="en-US" dirty="0"/>
              <a:t>能达到</a:t>
            </a:r>
            <a:r>
              <a:rPr lang="en-US" altLang="zh-CN" dirty="0"/>
              <a:t>95.26</a:t>
            </a:r>
            <a:r>
              <a:rPr lang="zh-CN" altLang="en-US" dirty="0"/>
              <a:t>％的准确率。</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25</a:t>
            </a:fld>
            <a:endParaRPr lang="zh-CN" altLang="en-US"/>
          </a:p>
        </p:txBody>
      </p:sp>
    </p:spTree>
    <p:extLst>
      <p:ext uri="{BB962C8B-B14F-4D97-AF65-F5344CB8AC3E}">
        <p14:creationId xmlns:p14="http://schemas.microsoft.com/office/powerpoint/2010/main" val="625165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最后一个模块是评论语义分析模块，评论语义分析模块通过分析微博评论文本的语义进行虚假新闻检测。我们选择使用</a:t>
            </a:r>
            <a:r>
              <a:rPr lang="en-US" altLang="zh-CN" dirty="0" err="1"/>
              <a:t>TextCNN</a:t>
            </a:r>
            <a:r>
              <a:rPr lang="zh-CN" altLang="en-US"/>
              <a:t>算法，并</a:t>
            </a:r>
            <a:r>
              <a:rPr lang="zh-CN" altLang="en-US" dirty="0"/>
              <a:t>做了两</a:t>
            </a:r>
            <a:r>
              <a:rPr lang="zh-CN" altLang="en-US"/>
              <a:t>点创新。</a:t>
            </a:r>
            <a:r>
              <a:rPr lang="zh-CN" altLang="zh-CN">
                <a:latin typeface="微软雅黑" panose="020B0503020204020204" charset="-122"/>
                <a:ea typeface="微软雅黑" panose="020B0503020204020204" charset="-122"/>
                <a:sym typeface="+mn-ea"/>
              </a:rPr>
              <a:t>首先</a:t>
            </a:r>
            <a:r>
              <a:rPr lang="zh-CN" altLang="zh-CN" dirty="0">
                <a:latin typeface="微软雅黑" panose="020B0503020204020204" charset="-122"/>
                <a:ea typeface="微软雅黑" panose="020B0503020204020204" charset="-122"/>
                <a:sym typeface="+mn-ea"/>
              </a:rPr>
              <a:t>是</a:t>
            </a:r>
            <a:r>
              <a:rPr lang="zh-CN" altLang="zh-CN" dirty="0">
                <a:solidFill>
                  <a:srgbClr val="FF0000"/>
                </a:solidFill>
                <a:latin typeface="微软雅黑" panose="020B0503020204020204" charset="-122"/>
                <a:ea typeface="微软雅黑" panose="020B0503020204020204" charset="-122"/>
                <a:sym typeface="+mn-ea"/>
              </a:rPr>
              <a:t>数据集完善</a:t>
            </a:r>
            <a:r>
              <a:rPr lang="zh-CN" altLang="zh-CN" dirty="0">
                <a:latin typeface="微软雅黑" panose="020B0503020204020204" charset="-122"/>
                <a:ea typeface="微软雅黑" panose="020B0503020204020204" charset="-122"/>
                <a:sym typeface="+mn-ea"/>
              </a:rPr>
              <a:t>与</a:t>
            </a:r>
            <a:r>
              <a:rPr lang="zh-CN" altLang="zh-CN" dirty="0">
                <a:solidFill>
                  <a:srgbClr val="FF0000"/>
                </a:solidFill>
                <a:latin typeface="微软雅黑" panose="020B0503020204020204" charset="-122"/>
                <a:ea typeface="微软雅黑" panose="020B0503020204020204" charset="-122"/>
                <a:sym typeface="+mn-ea"/>
              </a:rPr>
              <a:t>词嵌入优化，我们在实践过程中不断优化数据集的规模与分布比例，并选择</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腾讯Word2Vec词向量</a:t>
            </a:r>
            <a:r>
              <a:rPr lang="zh-CN" altLang="en-US" dirty="0">
                <a:latin typeface="微软雅黑" panose="020B0503020204020204" charset="-122"/>
                <a:ea typeface="微软雅黑" panose="020B0503020204020204" charset="-122"/>
                <a:cs typeface="微软雅黑" panose="020B0503020204020204" charset="-122"/>
                <a:sym typeface="+mn-ea"/>
              </a:rPr>
              <a:t>模型代替随机初始化词向量，使性能得到了显著的提升。其次，我们选择深度学习而并非</a:t>
            </a:r>
            <a:r>
              <a:rPr lang="en-US" altLang="zh-CN" dirty="0">
                <a:latin typeface="微软雅黑" panose="020B0503020204020204" charset="-122"/>
                <a:ea typeface="微软雅黑" panose="020B0503020204020204" charset="-122"/>
                <a:cs typeface="微软雅黑" panose="020B0503020204020204" charset="-122"/>
                <a:sym typeface="+mn-ea"/>
              </a:rPr>
              <a:t>RAKE</a:t>
            </a:r>
            <a:r>
              <a:rPr lang="zh-CN" altLang="en-US" dirty="0">
                <a:latin typeface="微软雅黑" panose="020B0503020204020204" charset="-122"/>
                <a:ea typeface="微软雅黑" panose="020B0503020204020204" charset="-122"/>
                <a:cs typeface="微软雅黑" panose="020B0503020204020204" charset="-122"/>
                <a:sym typeface="+mn-ea"/>
              </a:rPr>
              <a:t>关键词提取作为模块的主要算法，这是因为在实践过程中我们发现</a:t>
            </a:r>
            <a:r>
              <a:rPr lang="zh-CN" altLang="en-US" dirty="0">
                <a:sym typeface="+mn-ea"/>
              </a:rPr>
              <a:t>RAKE关键词提取算法步骤复杂，效率不高，并且难以对错误拼写进行分析，因此为了提升效率，我们选择了以</a:t>
            </a:r>
            <a:r>
              <a:rPr lang="en-US" altLang="zh-CN" dirty="0" err="1">
                <a:sym typeface="+mn-ea"/>
              </a:rPr>
              <a:t>TextCNN</a:t>
            </a:r>
            <a:r>
              <a:rPr lang="zh-CN" altLang="en-US" dirty="0">
                <a:sym typeface="+mn-ea"/>
              </a:rPr>
              <a:t>为代表的深度学习算法。</a:t>
            </a:r>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t>我们首先在公开数据集上进行语义分类测试，</a:t>
            </a:r>
            <a:r>
              <a:rPr lang="zh-CN" altLang="en-US" dirty="0">
                <a:latin typeface="微软雅黑" panose="020B0503020204020204" charset="-122"/>
                <a:ea typeface="微软雅黑" panose="020B0503020204020204" charset="-122"/>
                <a:cs typeface="微软雅黑" panose="020B0503020204020204" charset="-122"/>
                <a:sym typeface="+mn-ea"/>
              </a:rPr>
              <a:t>测试采用的公开数据集</a:t>
            </a:r>
            <a:r>
              <a:rPr lang="en-US" altLang="zh-CN" dirty="0" err="1">
                <a:latin typeface="微软雅黑" panose="020B0503020204020204" charset="-122"/>
                <a:ea typeface="微软雅黑" panose="020B0503020204020204" charset="-122"/>
                <a:cs typeface="微软雅黑" panose="020B0503020204020204" charset="-122"/>
                <a:sym typeface="+mn-ea"/>
              </a:rPr>
              <a:t>THUCNews</a:t>
            </a:r>
            <a:r>
              <a:rPr lang="zh-CN" altLang="en-US" dirty="0">
                <a:latin typeface="微软雅黑" panose="020B0503020204020204" charset="-122"/>
                <a:ea typeface="微软雅黑" panose="020B0503020204020204" charset="-122"/>
                <a:cs typeface="微软雅黑" panose="020B0503020204020204" charset="-122"/>
                <a:sym typeface="+mn-ea"/>
              </a:rPr>
              <a:t>共有</a:t>
            </a:r>
            <a:r>
              <a:rPr lang="en-US" altLang="zh-CN" b="1" dirty="0">
                <a:solidFill>
                  <a:srgbClr val="FF0000"/>
                </a:solidFill>
                <a:latin typeface="微软雅黑" panose="020B0503020204020204" charset="-122"/>
                <a:ea typeface="微软雅黑" panose="020B0503020204020204" charset="-122"/>
                <a:cs typeface="微软雅黑" panose="020B0503020204020204" charset="-122"/>
                <a:sym typeface="+mn-ea"/>
              </a:rPr>
              <a:t>20</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万条</a:t>
            </a:r>
            <a:r>
              <a:rPr lang="zh-CN" altLang="en-US" dirty="0">
                <a:latin typeface="微软雅黑" panose="020B0503020204020204" charset="-122"/>
                <a:ea typeface="微软雅黑" panose="020B0503020204020204" charset="-122"/>
                <a:cs typeface="微软雅黑" panose="020B0503020204020204" charset="-122"/>
                <a:sym typeface="+mn-ea"/>
              </a:rPr>
              <a:t>新闻样例，从最终的测试结果中我们可以发现，</a:t>
            </a:r>
            <a:r>
              <a:rPr lang="en-US" altLang="zh-CN" dirty="0" err="1">
                <a:latin typeface="微软雅黑" panose="020B0503020204020204" charset="-122"/>
                <a:ea typeface="微软雅黑" panose="020B0503020204020204" charset="-122"/>
                <a:cs typeface="微软雅黑" panose="020B0503020204020204" charset="-122"/>
                <a:sym typeface="+mn-ea"/>
              </a:rPr>
              <a:t>TextCNN</a:t>
            </a:r>
            <a:r>
              <a:rPr lang="zh-CN" altLang="en-US" b="1" dirty="0">
                <a:latin typeface="微软雅黑" panose="020B0503020204020204" charset="-122"/>
                <a:ea typeface="微软雅黑" panose="020B0503020204020204" charset="-122"/>
                <a:cs typeface="微软雅黑" panose="020B0503020204020204" charset="-122"/>
                <a:sym typeface="+mn-ea"/>
              </a:rPr>
              <a:t>在</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训练效果</a:t>
            </a:r>
            <a:r>
              <a:rPr lang="zh-CN" altLang="en-US" b="1" dirty="0">
                <a:latin typeface="微软雅黑" panose="020B0503020204020204" charset="-122"/>
                <a:ea typeface="微软雅黑" panose="020B0503020204020204" charset="-122"/>
                <a:cs typeface="微软雅黑" panose="020B0503020204020204" charset="-122"/>
                <a:sym typeface="+mn-ea"/>
              </a:rPr>
              <a:t>与</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时间效率</a:t>
            </a:r>
            <a:r>
              <a:rPr lang="zh-CN" altLang="en-US" b="1" dirty="0">
                <a:latin typeface="微软雅黑" panose="020B0503020204020204" charset="-122"/>
                <a:ea typeface="微软雅黑" panose="020B0503020204020204" charset="-122"/>
                <a:cs typeface="微软雅黑" panose="020B0503020204020204" charset="-122"/>
                <a:sym typeface="+mn-ea"/>
              </a:rPr>
              <a:t>上都优于其他网络，所以我们选择</a:t>
            </a:r>
            <a:r>
              <a:rPr lang="en-US" altLang="zh-CN" b="1" dirty="0" err="1">
                <a:solidFill>
                  <a:srgbClr val="FF0000"/>
                </a:solidFill>
                <a:latin typeface="微软雅黑" panose="020B0503020204020204" charset="-122"/>
                <a:ea typeface="微软雅黑" panose="020B0503020204020204" charset="-122"/>
                <a:cs typeface="微软雅黑" panose="020B0503020204020204" charset="-122"/>
                <a:sym typeface="+mn-ea"/>
              </a:rPr>
              <a:t>TextCNN</a:t>
            </a:r>
            <a:r>
              <a:rPr lang="zh-CN" altLang="en-US" b="1" dirty="0">
                <a:latin typeface="微软雅黑" panose="020B0503020204020204" charset="-122"/>
                <a:ea typeface="微软雅黑" panose="020B0503020204020204" charset="-122"/>
                <a:cs typeface="微软雅黑" panose="020B0503020204020204" charset="-122"/>
                <a:sym typeface="+mn-ea"/>
              </a:rPr>
              <a:t>作为最终的算法</a:t>
            </a:r>
            <a:endParaRPr lang="zh-CN" altLang="en-US" dirty="0">
              <a:latin typeface="微软雅黑" panose="020B0503020204020204" charset="-122"/>
              <a:ea typeface="微软雅黑" panose="020B0503020204020204" charset="-122"/>
              <a:cs typeface="微软雅黑" panose="020B0503020204020204" charset="-122"/>
              <a:sym typeface="+mn-ea"/>
            </a:endParaRPr>
          </a:p>
        </p:txBody>
      </p:sp>
      <p:sp>
        <p:nvSpPr>
          <p:cNvPr id="4" name="灯片编号占位符 3"/>
          <p:cNvSpPr>
            <a:spLocks noGrp="1"/>
          </p:cNvSpPr>
          <p:nvPr>
            <p:ph type="sldNum" sz="quarter" idx="5"/>
          </p:nvPr>
        </p:nvSpPr>
        <p:spPr/>
        <p:txBody>
          <a:bodyPr/>
          <a:lstStyle/>
          <a:p>
            <a:fld id="{DFE6680C-2A23-4F48-827E-EED156A343FA}"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spcBef>
                <a:spcPts val="0"/>
              </a:spcBef>
              <a:spcAft>
                <a:spcPts val="0"/>
              </a:spcAft>
            </a:pPr>
            <a:r>
              <a:rPr lang="zh-CN" altLang="en-US" dirty="0"/>
              <a:t>同时我们自建了虚假新闻评论数据集进行测试，其中收集了</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正负样本各</a:t>
            </a:r>
            <a:r>
              <a:rPr lang="en-US" altLang="zh-CN" b="1" dirty="0">
                <a:solidFill>
                  <a:srgbClr val="FF0000"/>
                </a:solidFill>
                <a:latin typeface="微软雅黑" panose="020B0503020204020204" charset="-122"/>
                <a:ea typeface="微软雅黑" panose="020B0503020204020204" charset="-122"/>
                <a:cs typeface="微软雅黑" panose="020B0503020204020204" charset="-122"/>
                <a:sym typeface="+mn-ea"/>
              </a:rPr>
              <a:t>2000</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条</a:t>
            </a:r>
            <a:r>
              <a:rPr lang="zh-CN" altLang="en-US" b="1" dirty="0">
                <a:latin typeface="微软雅黑" panose="020B0503020204020204" charset="-122"/>
                <a:ea typeface="微软雅黑" panose="020B0503020204020204" charset="-122"/>
                <a:cs typeface="微软雅黑" panose="020B0503020204020204" charset="-122"/>
                <a:sym typeface="+mn-ea"/>
              </a:rPr>
              <a:t>，我们在测试过程中尽力保证训练与测试的数据是</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来自同一个分布，并</a:t>
            </a:r>
            <a:r>
              <a:rPr lang="zh-CN" altLang="en-US" b="1" dirty="0">
                <a:latin typeface="微软雅黑" panose="020B0503020204020204" charset="-122"/>
                <a:ea typeface="微软雅黑" panose="020B0503020204020204" charset="-122"/>
                <a:cs typeface="微软雅黑" panose="020B0503020204020204" charset="-122"/>
                <a:sym typeface="+mn-ea"/>
              </a:rPr>
              <a:t>逐步添加数据集以</a:t>
            </a:r>
            <a:r>
              <a:rPr lang="zh-CN" altLang="en-US" b="1" dirty="0">
                <a:solidFill>
                  <a:srgbClr val="FF0000"/>
                </a:solidFill>
                <a:latin typeface="微软雅黑" panose="020B0503020204020204" charset="-122"/>
                <a:ea typeface="微软雅黑" panose="020B0503020204020204" charset="-122"/>
                <a:cs typeface="微软雅黑" panose="020B0503020204020204" charset="-122"/>
                <a:sym typeface="+mn-ea"/>
              </a:rPr>
              <a:t>最小化过拟合</a:t>
            </a:r>
          </a:p>
          <a:p>
            <a:pPr algn="l"/>
            <a:r>
              <a:rPr lang="zh-CN" altLang="en-US" b="1" dirty="0">
                <a:latin typeface="微软雅黑" panose="020B0503020204020204" charset="-122"/>
                <a:ea typeface="微软雅黑" panose="020B0503020204020204" charset="-122"/>
                <a:cs typeface="微软雅黑" panose="020B0503020204020204" charset="-122"/>
                <a:sym typeface="+mn-ea"/>
              </a:rPr>
              <a:t>可以看到最终</a:t>
            </a:r>
            <a:r>
              <a:rPr lang="en-US" altLang="zh-CN" b="1" dirty="0">
                <a:latin typeface="微软雅黑" panose="020B0503020204020204" charset="-122"/>
                <a:ea typeface="微软雅黑" panose="020B0503020204020204" charset="-122"/>
                <a:cs typeface="微软雅黑" panose="020B0503020204020204" charset="-122"/>
                <a:sym typeface="+mn-ea"/>
              </a:rPr>
              <a:t>F1</a:t>
            </a:r>
            <a:r>
              <a:rPr lang="zh-CN" altLang="en-US" b="1" dirty="0">
                <a:latin typeface="微软雅黑" panose="020B0503020204020204" charset="-122"/>
                <a:ea typeface="微软雅黑" panose="020B0503020204020204" charset="-122"/>
                <a:cs typeface="微软雅黑" panose="020B0503020204020204" charset="-122"/>
                <a:sym typeface="+mn-ea"/>
              </a:rPr>
              <a:t>值可以达到</a:t>
            </a:r>
            <a:r>
              <a:rPr lang="en-US" altLang="zh-CN" b="1" dirty="0">
                <a:latin typeface="微软雅黑" panose="020B0503020204020204" charset="-122"/>
                <a:ea typeface="微软雅黑" panose="020B0503020204020204" charset="-122"/>
                <a:cs typeface="微软雅黑" panose="020B0503020204020204" charset="-122"/>
                <a:sym typeface="+mn-ea"/>
              </a:rPr>
              <a:t>0.9838</a:t>
            </a:r>
            <a:r>
              <a:rPr lang="zh-CN" altLang="en-US" b="1" dirty="0">
                <a:latin typeface="微软雅黑" panose="020B0503020204020204" charset="-122"/>
                <a:ea typeface="微软雅黑" panose="020B0503020204020204" charset="-122"/>
                <a:cs typeface="微软雅黑" panose="020B0503020204020204" charset="-122"/>
                <a:sym typeface="+mn-ea"/>
              </a:rPr>
              <a:t>。这里我们通过两点来提高准确率，首先是数据集的规模与质量，我们发现</a:t>
            </a:r>
            <a:r>
              <a:rPr lang="zh-CN" altLang="en-US" b="1" dirty="0">
                <a:solidFill>
                  <a:srgbClr val="FF0000"/>
                </a:solidFill>
                <a:sym typeface="+mn-ea"/>
              </a:rPr>
              <a:t>规模越大、数据集同一性越好</a:t>
            </a:r>
            <a:r>
              <a:rPr lang="zh-CN" altLang="en-US" b="1" dirty="0">
                <a:sym typeface="+mn-ea"/>
              </a:rPr>
              <a:t>，测试结果越好，其次则是词嵌入向量的作用，</a:t>
            </a:r>
            <a:r>
              <a:rPr lang="zh-CN" altLang="en-US" b="1" dirty="0">
                <a:solidFill>
                  <a:srgbClr val="FF0000"/>
                </a:solidFill>
                <a:sym typeface="+mn-ea"/>
              </a:rPr>
              <a:t>预训练词嵌入</a:t>
            </a:r>
            <a:r>
              <a:rPr lang="zh-CN" altLang="en-US" b="1" dirty="0">
                <a:sym typeface="+mn-ea"/>
              </a:rPr>
              <a:t>比随机初始化效果更好。</a:t>
            </a:r>
            <a:endParaRPr lang="zh-CN" altLang="en-US" b="1"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28</a:t>
            </a:fld>
            <a:endParaRPr lang="zh-CN" altLang="en-US"/>
          </a:p>
        </p:txBody>
      </p:sp>
    </p:spTree>
    <p:extLst>
      <p:ext uri="{BB962C8B-B14F-4D97-AF65-F5344CB8AC3E}">
        <p14:creationId xmlns:p14="http://schemas.microsoft.com/office/powerpoint/2010/main" val="37308006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第三部分是我们的作品总结</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首先是背景分析部分</a:t>
            </a:r>
          </a:p>
        </p:txBody>
      </p:sp>
      <p:sp>
        <p:nvSpPr>
          <p:cNvPr id="4" name="灯片编号占位符 3"/>
          <p:cNvSpPr>
            <a:spLocks noGrp="1"/>
          </p:cNvSpPr>
          <p:nvPr>
            <p:ph type="sldNum" sz="quarter" idx="5"/>
          </p:nvPr>
        </p:nvSpPr>
        <p:spPr/>
        <p:txBody>
          <a:bodyPr/>
          <a:lstStyle/>
          <a:p>
            <a:fld id="{DFE6680C-2A23-4F48-827E-EED156A343F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我们首先针对虚假新闻检测这个应用对各个算法做了优化</a:t>
            </a:r>
          </a:p>
        </p:txBody>
      </p:sp>
      <p:sp>
        <p:nvSpPr>
          <p:cNvPr id="4" name="灯片编号占位符 3"/>
          <p:cNvSpPr>
            <a:spLocks noGrp="1"/>
          </p:cNvSpPr>
          <p:nvPr>
            <p:ph type="sldNum" sz="quarter" idx="10"/>
          </p:nvPr>
        </p:nvSpPr>
        <p:spPr/>
        <p:txBody>
          <a:bodyPr/>
          <a:lstStyle/>
          <a:p>
            <a:fld id="{1821DDD0-9BEE-4DF6-BFC5-DBA82716B4A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使用了五大功能模块的联合检测算法</a:t>
            </a:r>
          </a:p>
        </p:txBody>
      </p:sp>
      <p:sp>
        <p:nvSpPr>
          <p:cNvPr id="4" name="灯片编号占位符 3"/>
          <p:cNvSpPr>
            <a:spLocks noGrp="1"/>
          </p:cNvSpPr>
          <p:nvPr>
            <p:ph type="sldNum" sz="quarter" idx="10"/>
          </p:nvPr>
        </p:nvSpPr>
        <p:spPr/>
        <p:txBody>
          <a:bodyPr/>
          <a:lstStyle/>
          <a:p>
            <a:fld id="{1821DDD0-9BEE-4DF6-BFC5-DBA82716B4A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制作了具有用户友好可视化界面的微博虚假新闻智能辅助检测系统</a:t>
            </a:r>
          </a:p>
        </p:txBody>
      </p:sp>
      <p:sp>
        <p:nvSpPr>
          <p:cNvPr id="4" name="灯片编号占位符 3"/>
          <p:cNvSpPr>
            <a:spLocks noGrp="1"/>
          </p:cNvSpPr>
          <p:nvPr>
            <p:ph type="sldNum" sz="quarter" idx="10"/>
          </p:nvPr>
        </p:nvSpPr>
        <p:spPr/>
        <p:txBody>
          <a:bodyPr/>
          <a:lstStyle/>
          <a:p>
            <a:fld id="{1821DDD0-9BEE-4DF6-BFC5-DBA82716B4A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同时我们也已经为部分模块申请了专利</a:t>
            </a:r>
          </a:p>
        </p:txBody>
      </p:sp>
      <p:sp>
        <p:nvSpPr>
          <p:cNvPr id="4" name="灯片编号占位符 3"/>
          <p:cNvSpPr>
            <a:spLocks noGrp="1"/>
          </p:cNvSpPr>
          <p:nvPr>
            <p:ph type="sldNum" sz="quarter" idx="10"/>
          </p:nvPr>
        </p:nvSpPr>
        <p:spPr/>
        <p:txBody>
          <a:bodyPr/>
          <a:lstStyle/>
          <a:p>
            <a:fld id="{1821DDD0-9BEE-4DF6-BFC5-DBA82716B4A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21DDD0-9BEE-4DF6-BFC5-DBA82716B4A3}"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21DDD0-9BEE-4DF6-BFC5-DBA82716B4A3}"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我们作品的主要应用场景就是微博平台下的虚假新闻智能检测举报，</a:t>
            </a:r>
            <a:endParaRPr lang="en-US" altLang="zh-CN" dirty="0"/>
          </a:p>
          <a:p>
            <a:r>
              <a:rPr lang="zh-CN" altLang="en-US" dirty="0"/>
              <a:t>同时，因为我们作品能对同一文本的变体进行识别，可以进一步针对描述同一件事情的新闻进行溯源。</a:t>
            </a:r>
            <a:endParaRPr lang="en-US" altLang="zh-CN" dirty="0"/>
          </a:p>
          <a:p>
            <a:r>
              <a:rPr lang="zh-CN" altLang="en-US" dirty="0"/>
              <a:t>最后，我们也可以对商品展示图片进行篡改检测，对商品的描述与购买者的评论进行文本的相关性分析，帮助用户进行商品筛选。</a:t>
            </a:r>
          </a:p>
        </p:txBody>
      </p:sp>
      <p:sp>
        <p:nvSpPr>
          <p:cNvPr id="4" name="灯片编号占位符 3"/>
          <p:cNvSpPr>
            <a:spLocks noGrp="1"/>
          </p:cNvSpPr>
          <p:nvPr>
            <p:ph type="sldNum" sz="quarter" idx="10"/>
          </p:nvPr>
        </p:nvSpPr>
        <p:spPr/>
        <p:txBody>
          <a:bodyPr/>
          <a:lstStyle/>
          <a:p>
            <a:fld id="{1821DDD0-9BEE-4DF6-BFC5-DBA82716B4A3}" type="slidenum">
              <a:rPr lang="zh-CN" altLang="en-US" smtClean="0"/>
              <a:t>36</a:t>
            </a:fld>
            <a:endParaRPr lang="zh-CN" altLang="en-US"/>
          </a:p>
        </p:txBody>
      </p:sp>
    </p:spTree>
    <p:extLst>
      <p:ext uri="{BB962C8B-B14F-4D97-AF65-F5344CB8AC3E}">
        <p14:creationId xmlns:p14="http://schemas.microsoft.com/office/powerpoint/2010/main" val="3391684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最后是</a:t>
            </a:r>
            <a:r>
              <a:rPr lang="zh-CN" altLang="en-US"/>
              <a:t>系统展示，由徐扬同学进行展示</a:t>
            </a:r>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37</a:t>
            </a:fld>
            <a:endParaRPr lang="zh-CN" altLang="en-US"/>
          </a:p>
        </p:txBody>
      </p:sp>
    </p:spTree>
    <p:extLst>
      <p:ext uri="{BB962C8B-B14F-4D97-AF65-F5344CB8AC3E}">
        <p14:creationId xmlns:p14="http://schemas.microsoft.com/office/powerpoint/2010/main" val="1194016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b="0" kern="100" dirty="0">
                <a:solidFill>
                  <a:srgbClr val="FF0000"/>
                </a:solidFill>
                <a:effectLst/>
                <a:latin typeface="Microsoft YaHei UI" panose="020B0503020204020204" pitchFamily="34" charset="-122"/>
                <a:ea typeface="Microsoft YaHei UI" panose="020B0503020204020204" pitchFamily="34" charset="-122"/>
                <a:cs typeface="Arial" panose="020B0604020202020204" pitchFamily="34" charset="0"/>
              </a:rPr>
              <a:t>微博</a:t>
            </a:r>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自</a:t>
            </a:r>
            <a:r>
              <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rPr>
              <a:t>2010</a:t>
            </a:r>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年成为新媒体标签以来，凭其</a:t>
            </a:r>
            <a:r>
              <a:rPr lang="zh-CN" altLang="en-US" sz="1200" b="0" kern="100" dirty="0">
                <a:solidFill>
                  <a:schemeClr val="tx2"/>
                </a:solidFill>
                <a:effectLst/>
                <a:latin typeface="Microsoft YaHei UI" panose="020B0503020204020204" pitchFamily="34" charset="-122"/>
                <a:ea typeface="Microsoft YaHei UI" panose="020B0503020204020204" pitchFamily="34" charset="-122"/>
                <a:cs typeface="Arial" panose="020B0604020202020204" pitchFamily="34" charset="0"/>
              </a:rPr>
              <a:t>巨大的用户基数</a:t>
            </a:r>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与</a:t>
            </a:r>
            <a:r>
              <a:rPr lang="zh-CN" altLang="en-US" sz="1200" b="0" kern="100" dirty="0">
                <a:solidFill>
                  <a:schemeClr val="tx2"/>
                </a:solidFill>
                <a:effectLst/>
                <a:latin typeface="Microsoft YaHei UI" panose="020B0503020204020204" pitchFamily="34" charset="-122"/>
                <a:ea typeface="Microsoft YaHei UI" panose="020B0503020204020204" pitchFamily="34" charset="-122"/>
                <a:cs typeface="Arial" panose="020B0604020202020204" pitchFamily="34" charset="0"/>
              </a:rPr>
              <a:t>便捷的传播机制</a:t>
            </a:r>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，对社会舆论产生巨大影响。</a:t>
            </a:r>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消息的碎片化与</a:t>
            </a:r>
            <a:r>
              <a:rPr lang="zh-CN" altLang="en-US" sz="1200" b="0" kern="100" dirty="0">
                <a:solidFill>
                  <a:srgbClr val="FF0000"/>
                </a:solidFill>
                <a:effectLst/>
                <a:latin typeface="Microsoft YaHei UI" panose="020B0503020204020204" pitchFamily="34" charset="-122"/>
                <a:ea typeface="Microsoft YaHei UI" panose="020B0503020204020204" pitchFamily="34" charset="-122"/>
                <a:cs typeface="Arial" panose="020B0604020202020204" pitchFamily="34" charset="0"/>
              </a:rPr>
              <a:t>有效检测机制的缺失</a:t>
            </a:r>
            <a:r>
              <a:rPr lang="zh-CN" altLang="en-US" sz="1200" kern="100" dirty="0">
                <a:effectLst/>
                <a:latin typeface="Microsoft YaHei UI" panose="020B0503020204020204" pitchFamily="34" charset="-122"/>
                <a:ea typeface="Microsoft YaHei UI" panose="020B0503020204020204" pitchFamily="34" charset="-122"/>
                <a:cs typeface="Arial" panose="020B0604020202020204" pitchFamily="34" charset="0"/>
              </a:rPr>
              <a:t>不仅使微博虚假新闻甚嚣尘上，更对社会稳定造成了威胁。</a:t>
            </a:r>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r>
              <a:rPr lang="zh-CN" altLang="en-US" dirty="0"/>
              <a:t>所以，一个高效全面的微博虚假新闻检测系统必不可少。</a:t>
            </a:r>
          </a:p>
          <a:p>
            <a:pPr algn="just"/>
            <a:endParaRPr lang="en-US" altLang="zh-CN"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但关于如何检测微博中的虚假新闻这方面的研究较少。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charset="-122"/>
                <a:ea typeface="微软雅黑" panose="020B0503020204020204" charset="-122"/>
                <a:sym typeface="+mn-ea"/>
              </a:rPr>
              <a:t>首先，现有市场不存在</a:t>
            </a:r>
            <a:r>
              <a:rPr lang="zh-CN" altLang="en-US" b="1" dirty="0">
                <a:solidFill>
                  <a:srgbClr val="FF0000"/>
                </a:solidFill>
                <a:latin typeface="微软雅黑" panose="020B0503020204020204" charset="-122"/>
                <a:ea typeface="微软雅黑" panose="020B0503020204020204" charset="-122"/>
                <a:sym typeface="+mn-ea"/>
              </a:rPr>
              <a:t>虚假新闻检测系统</a:t>
            </a:r>
            <a:endParaRPr lang="en-US" altLang="zh-CN" b="1" dirty="0">
              <a:solidFill>
                <a:srgbClr val="FF0000"/>
              </a:solidFill>
              <a:latin typeface="微软雅黑" panose="020B0503020204020204" charset="-122"/>
              <a:ea typeface="微软雅黑" panose="020B0503020204020204" charset="-122"/>
              <a:sym typeface="+mn-ea"/>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1" dirty="0">
                <a:solidFill>
                  <a:srgbClr val="FF0000"/>
                </a:solidFill>
                <a:latin typeface="微软雅黑" panose="020B0503020204020204" charset="-122"/>
                <a:ea typeface="微软雅黑" panose="020B0503020204020204" charset="-122"/>
                <a:sym typeface="+mn-ea"/>
              </a:rPr>
              <a:t>现有检测手段主要分为内容检测与传播检测</a:t>
            </a:r>
            <a:r>
              <a:rPr lang="zh-CN" altLang="en-US" b="0" dirty="0">
                <a:solidFill>
                  <a:srgbClr val="FF0000"/>
                </a:solidFill>
                <a:latin typeface="微软雅黑" panose="020B0503020204020204" charset="-122"/>
                <a:ea typeface="微软雅黑" panose="020B0503020204020204" charset="-122"/>
                <a:sym typeface="+mn-ea"/>
              </a:rPr>
              <a:t>，内容检测模型</a:t>
            </a:r>
            <a:r>
              <a:rPr lang="zh-CN" altLang="en-US" sz="1200" dirty="0">
                <a:latin typeface="微软雅黑" panose="020B0503020204020204" charset="-122"/>
                <a:ea typeface="微软雅黑" panose="020B0503020204020204" charset="-122"/>
              </a:rPr>
              <a:t>大都是基于已有虚假新闻库的检测，无法检测不在库内的虚假新闻</a:t>
            </a:r>
            <a:endParaRPr lang="en-US" altLang="zh-CN" b="0" dirty="0">
              <a:solidFill>
                <a:srgbClr val="FF0000"/>
              </a:solidFill>
              <a:latin typeface="微软雅黑" panose="020B0503020204020204" charset="-122"/>
              <a:ea typeface="微软雅黑" panose="020B0503020204020204" charset="-122"/>
              <a:sym typeface="+mn-ea"/>
            </a:endParaRPr>
          </a:p>
        </p:txBody>
      </p:sp>
      <p:sp>
        <p:nvSpPr>
          <p:cNvPr id="4" name="灯片编号占位符 3"/>
          <p:cNvSpPr>
            <a:spLocks noGrp="1"/>
          </p:cNvSpPr>
          <p:nvPr>
            <p:ph type="sldNum" sz="quarter" idx="5"/>
          </p:nvPr>
        </p:nvSpPr>
        <p:spPr/>
        <p:txBody>
          <a:bodyPr/>
          <a:lstStyle/>
          <a:p>
            <a:fld id="{DFE6680C-2A23-4F48-827E-EED156A343FA}"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b="0" dirty="0">
                <a:solidFill>
                  <a:srgbClr val="FF0000"/>
                </a:solidFill>
                <a:latin typeface="微软雅黑" panose="020B0503020204020204" charset="-122"/>
                <a:ea typeface="微软雅黑" panose="020B0503020204020204" charset="-122"/>
                <a:sym typeface="+mn-ea"/>
              </a:rPr>
              <a:t>传播检测模型必须在虚假新闻传播一定规模后才能检测，无法及时检测</a:t>
            </a:r>
            <a:endParaRPr lang="en-US" altLang="zh-CN" kern="10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4" name="灯片编号占位符 3"/>
          <p:cNvSpPr>
            <a:spLocks noGrp="1"/>
          </p:cNvSpPr>
          <p:nvPr>
            <p:ph type="sldNum" sz="quarter" idx="5"/>
          </p:nvPr>
        </p:nvSpPr>
        <p:spPr/>
        <p:txBody>
          <a:bodyPr/>
          <a:lstStyle/>
          <a:p>
            <a:fld id="{DFE6680C-2A23-4F48-827E-EED156A343FA}" type="slidenum">
              <a:rPr lang="zh-CN" altLang="en-US" smtClean="0"/>
              <a:t>8</a:t>
            </a:fld>
            <a:endParaRPr lang="zh-CN" altLang="en-US"/>
          </a:p>
        </p:txBody>
      </p:sp>
    </p:spTree>
    <p:extLst>
      <p:ext uri="{BB962C8B-B14F-4D97-AF65-F5344CB8AC3E}">
        <p14:creationId xmlns:p14="http://schemas.microsoft.com/office/powerpoint/2010/main" val="3072007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我们对数千条微博虚假新闻样本进行了场景分析，</a:t>
            </a:r>
            <a:endParaRPr lang="en-US" altLang="zh-CN" dirty="0"/>
          </a:p>
          <a:p>
            <a:r>
              <a:rPr lang="zh-CN" altLang="en-US" dirty="0"/>
              <a:t>共得出三大类，十小类虚假新闻与其对应分布概率，针对性地提出了相应的检测手段，覆盖面广</a:t>
            </a:r>
          </a:p>
          <a:p>
            <a:pPr algn="just"/>
            <a:endParaRPr lang="en-US" altLang="zh-CN"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1200" kern="100" dirty="0">
              <a:effectLst/>
              <a:latin typeface="Microsoft YaHei UI" panose="020B0503020204020204" pitchFamily="34" charset="-122"/>
              <a:ea typeface="Microsoft YaHei UI" panose="020B0503020204020204" pitchFamily="34" charset="-122"/>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FE6680C-2A23-4F48-827E-EED156A343FA}"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两栏内容">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2_标题和内容">
    <p:spTree>
      <p:nvGrpSpPr>
        <p:cNvPr id="1" name=""/>
        <p:cNvGrpSpPr/>
        <p:nvPr/>
      </p:nvGrpSpPr>
      <p:grpSpPr>
        <a:xfrm>
          <a:off x="0" y="0"/>
          <a:ext cx="0" cy="0"/>
          <a:chOff x="0" y="0"/>
          <a:chExt cx="0" cy="0"/>
        </a:xfrm>
      </p:grpSpPr>
    </p:spTree>
  </p:cSld>
  <p:clrMapOvr>
    <a:masterClrMapping/>
  </p:clrMapOvr>
  <p:transition spd="slow" advTm="3000">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p:cNvSpPr>
            <a:spLocks noGrp="1"/>
          </p:cNvSpPr>
          <p:nvPr>
            <p:ph type="dt" sz="half" idx="10"/>
          </p:nvPr>
        </p:nvSpPr>
        <p:spPr/>
        <p:txBody>
          <a:bodyPr/>
          <a:lstStyle/>
          <a:p>
            <a:fld id="{B269EA3E-AD56-49D1-8F83-AEC16FDEC899}" type="datetimeFigureOut">
              <a:rPr lang="zh-CN" altLang="en-US" smtClean="0"/>
              <a:t>2021/6/3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C464CC5-4AFC-498F-8E1B-0BCE2F36D79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69EA3E-AD56-49D1-8F83-AEC16FDEC899}" type="datetimeFigureOut">
              <a:rPr lang="zh-CN" altLang="en-US" smtClean="0"/>
              <a:t>2021/6/3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464CC5-4AFC-498F-8E1B-0BCE2F36D79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1.png"/><Relationship Id="rId4" Type="http://schemas.openxmlformats.org/officeDocument/2006/relationships/image" Target="../media/image24.pn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7438" y="-74173"/>
            <a:ext cx="12267323" cy="6932041"/>
          </a:xfrm>
          <a:prstGeom prst="rect">
            <a:avLst/>
          </a:prstGeom>
        </p:spPr>
      </p:pic>
      <p:sp>
        <p:nvSpPr>
          <p:cNvPr id="2" name="文本框 1"/>
          <p:cNvSpPr txBox="1"/>
          <p:nvPr/>
        </p:nvSpPr>
        <p:spPr>
          <a:xfrm>
            <a:off x="120191" y="2398958"/>
            <a:ext cx="7092140" cy="1733423"/>
          </a:xfrm>
          <a:prstGeom prst="rect">
            <a:avLst/>
          </a:prstGeom>
          <a:noFill/>
          <a:ln>
            <a:noFill/>
          </a:ln>
        </p:spPr>
        <p:txBody>
          <a:bodyPr wrap="square" rtlCol="0">
            <a:spAutoFit/>
          </a:bodyPr>
          <a:lstStyle/>
          <a:p>
            <a:pPr algn="ctr"/>
            <a:r>
              <a:rPr lang="zh-CN" altLang="en-US" sz="5330" b="1" dirty="0">
                <a:solidFill>
                  <a:schemeClr val="bg1"/>
                </a:solidFill>
                <a:cs typeface="+mn-ea"/>
                <a:sym typeface="+mn-lt"/>
              </a:rPr>
              <a:t>微博虚假新闻智能辅助检测系统</a:t>
            </a:r>
          </a:p>
        </p:txBody>
      </p:sp>
      <p:sp>
        <p:nvSpPr>
          <p:cNvPr id="3" name="文本框 2"/>
          <p:cNvSpPr txBox="1"/>
          <p:nvPr/>
        </p:nvSpPr>
        <p:spPr>
          <a:xfrm>
            <a:off x="2052033" y="4740832"/>
            <a:ext cx="3602268" cy="461537"/>
          </a:xfrm>
          <a:prstGeom prst="rect">
            <a:avLst/>
          </a:prstGeom>
          <a:noFill/>
        </p:spPr>
        <p:txBody>
          <a:bodyPr wrap="none" rtlCol="0" anchor="t">
            <a:spAutoFit/>
          </a:bodyPr>
          <a:lstStyle/>
          <a:p>
            <a:r>
              <a:rPr lang="zh-CN" altLang="en-US" sz="2400" dirty="0">
                <a:solidFill>
                  <a:schemeClr val="bg1"/>
                </a:solidFill>
                <a:cs typeface="+mn-ea"/>
                <a:sym typeface="+mn-lt"/>
              </a:rPr>
              <a:t> 沈琪 徐扬 陈欣然 王轶凡</a:t>
            </a:r>
            <a:endParaRPr lang="en-US" altLang="zh-CN" sz="24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11">
            <a:extLst>
              <a:ext uri="{FF2B5EF4-FFF2-40B4-BE49-F238E27FC236}">
                <a16:creationId xmlns:a16="http://schemas.microsoft.com/office/drawing/2014/main" id="{E5ED52DB-8CB8-424D-AAD3-B0F2AD86C9BD}"/>
              </a:ext>
            </a:extLst>
          </p:cNvPr>
          <p:cNvPicPr/>
          <p:nvPr/>
        </p:nvPicPr>
        <p:blipFill>
          <a:blip r:embed="rId3"/>
          <a:stretch>
            <a:fillRect/>
          </a:stretch>
        </p:blipFill>
        <p:spPr>
          <a:xfrm>
            <a:off x="99901" y="1432016"/>
            <a:ext cx="4386633" cy="2367431"/>
          </a:xfrm>
          <a:prstGeom prst="rect">
            <a:avLst/>
          </a:prstGeom>
        </p:spPr>
      </p:pic>
      <p:sp>
        <p:nvSpPr>
          <p:cNvPr id="20" name="燕尾形 4"/>
          <p:cNvSpPr/>
          <p:nvPr/>
        </p:nvSpPr>
        <p:spPr>
          <a:xfrm>
            <a:off x="2921731" y="193598"/>
            <a:ext cx="1974701" cy="492291"/>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21" name="燕尾形 5"/>
          <p:cNvSpPr/>
          <p:nvPr/>
        </p:nvSpPr>
        <p:spPr>
          <a:xfrm>
            <a:off x="5040821" y="186665"/>
            <a:ext cx="2073743" cy="508583"/>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22" name="燕尾形 6"/>
          <p:cNvSpPr/>
          <p:nvPr/>
        </p:nvSpPr>
        <p:spPr>
          <a:xfrm>
            <a:off x="9290842" y="185906"/>
            <a:ext cx="2073743" cy="507675"/>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23" name="直接连接符 22"/>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16"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15"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4"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sp>
        <p:nvSpPr>
          <p:cNvPr id="17" name="任意多边形: 形状 16"/>
          <p:cNvSpPr/>
          <p:nvPr/>
        </p:nvSpPr>
        <p:spPr>
          <a:xfrm>
            <a:off x="5239265" y="1608665"/>
            <a:ext cx="6595222" cy="1969197"/>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9050" cap="flat" cmpd="sng" algn="ctr">
            <a:solidFill>
              <a:schemeClr val="tx2"/>
            </a:solid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en-US" altLang="zh-CN" sz="2400" dirty="0">
              <a:latin typeface="Microsoft YaHei UI" panose="020B0503020204020204" pitchFamily="34" charset="-122"/>
              <a:ea typeface="Microsoft YaHei UI" panose="020B0503020204020204" pitchFamily="34" charset="-122"/>
            </a:endParaRPr>
          </a:p>
          <a:p>
            <a:pPr algn="just"/>
            <a:r>
              <a:rPr lang="zh-CN" altLang="en-US" sz="2400" dirty="0">
                <a:latin typeface="Microsoft YaHei UI" panose="020B0503020204020204" pitchFamily="34" charset="-122"/>
                <a:ea typeface="Microsoft YaHei UI" panose="020B0503020204020204" pitchFamily="34" charset="-122"/>
              </a:rPr>
              <a:t>利用计算机视觉与自然语言处理技术建立一个完备高效的</a:t>
            </a:r>
            <a:r>
              <a:rPr lang="zh-CN" altLang="en-US" sz="2400" b="1" dirty="0">
                <a:solidFill>
                  <a:srgbClr val="FF0000"/>
                </a:solidFill>
                <a:latin typeface="Microsoft YaHei UI" panose="020B0503020204020204" pitchFamily="34" charset="-122"/>
                <a:ea typeface="Microsoft YaHei UI" panose="020B0503020204020204" pitchFamily="34" charset="-122"/>
              </a:rPr>
              <a:t>微博虚假新闻智能辅助检测系统</a:t>
            </a:r>
            <a:r>
              <a:rPr lang="zh-CN" altLang="en-US" sz="2400" dirty="0">
                <a:latin typeface="Microsoft YaHei UI" panose="020B0503020204020204" pitchFamily="34" charset="-122"/>
                <a:ea typeface="Microsoft YaHei UI" panose="020B0503020204020204" pitchFamily="34" charset="-122"/>
              </a:rPr>
              <a:t>，并建立扩充各类</a:t>
            </a:r>
            <a:r>
              <a:rPr lang="zh-CN" altLang="en-US" sz="2400" b="1" dirty="0">
                <a:solidFill>
                  <a:srgbClr val="FF0000"/>
                </a:solidFill>
                <a:latin typeface="Microsoft YaHei UI" panose="020B0503020204020204" pitchFamily="34" charset="-122"/>
                <a:ea typeface="Microsoft YaHei UI" panose="020B0503020204020204" pitchFamily="34" charset="-122"/>
              </a:rPr>
              <a:t>虚假新闻数据集</a:t>
            </a:r>
            <a:r>
              <a:rPr lang="zh-CN" altLang="en-US" sz="2400" dirty="0">
                <a:latin typeface="Microsoft YaHei UI" panose="020B0503020204020204" pitchFamily="34" charset="-122"/>
                <a:ea typeface="Microsoft YaHei UI" panose="020B0503020204020204" pitchFamily="34" charset="-122"/>
              </a:rPr>
              <a:t>。</a:t>
            </a:r>
            <a:endParaRPr lang="en-US" altLang="zh-CN" sz="2400" dirty="0">
              <a:latin typeface="Microsoft YaHei UI" panose="020B0503020204020204" pitchFamily="34" charset="-122"/>
              <a:ea typeface="Microsoft YaHei UI" panose="020B0503020204020204" pitchFamily="34" charset="-122"/>
            </a:endParaRPr>
          </a:p>
          <a:p>
            <a:pPr algn="just"/>
            <a:endParaRPr lang="zh-CN" altLang="en-US" dirty="0"/>
          </a:p>
        </p:txBody>
      </p:sp>
      <p:sp>
        <p:nvSpPr>
          <p:cNvPr id="18" name="right-quote-sign_36811"/>
          <p:cNvSpPr>
            <a:spLocks noChangeAspect="1"/>
          </p:cNvSpPr>
          <p:nvPr/>
        </p:nvSpPr>
        <p:spPr bwMode="auto">
          <a:xfrm>
            <a:off x="11171439" y="3122972"/>
            <a:ext cx="386291"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tx2"/>
          </a:solidFill>
          <a:ln>
            <a:noFill/>
          </a:ln>
        </p:spPr>
      </p:sp>
      <p:pic>
        <p:nvPicPr>
          <p:cNvPr id="29" name="图片 2">
            <a:extLst>
              <a:ext uri="{FF2B5EF4-FFF2-40B4-BE49-F238E27FC236}">
                <a16:creationId xmlns:a16="http://schemas.microsoft.com/office/drawing/2014/main" id="{4C2C9F0C-FACE-4032-A725-1D327A27EC54}"/>
              </a:ext>
            </a:extLst>
          </p:cNvPr>
          <p:cNvPicPr/>
          <p:nvPr/>
        </p:nvPicPr>
        <p:blipFill>
          <a:blip r:embed="rId4"/>
          <a:stretch>
            <a:fillRect/>
          </a:stretch>
        </p:blipFill>
        <p:spPr>
          <a:xfrm>
            <a:off x="403214" y="2989667"/>
            <a:ext cx="4641617" cy="2436317"/>
          </a:xfrm>
          <a:prstGeom prst="rect">
            <a:avLst/>
          </a:prstGeom>
        </p:spPr>
      </p:pic>
      <p:sp>
        <p:nvSpPr>
          <p:cNvPr id="19" name="任意多边形: 形状 18"/>
          <p:cNvSpPr/>
          <p:nvPr/>
        </p:nvSpPr>
        <p:spPr>
          <a:xfrm>
            <a:off x="5239264" y="3808461"/>
            <a:ext cx="6595222" cy="1935487"/>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9050" cap="flat" cmpd="sng" algn="ctr">
            <a:solidFill>
              <a:schemeClr val="tx2"/>
            </a:solid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en-US" altLang="zh-CN" dirty="0">
              <a:latin typeface="Microsoft YaHei UI" panose="020B0503020204020204" pitchFamily="34" charset="-122"/>
              <a:ea typeface="Microsoft YaHei UI" panose="020B0503020204020204" pitchFamily="34" charset="-122"/>
            </a:endParaRPr>
          </a:p>
          <a:p>
            <a:r>
              <a:rPr lang="zh-CN" altLang="en-US" sz="2400" dirty="0">
                <a:latin typeface="Microsoft YaHei UI" panose="020B0503020204020204" pitchFamily="34" charset="-122"/>
                <a:ea typeface="Microsoft YaHei UI" panose="020B0503020204020204" pitchFamily="34" charset="-122"/>
              </a:rPr>
              <a:t>对现存微博平台上的</a:t>
            </a:r>
            <a:r>
              <a:rPr lang="zh-CN" altLang="en-US" sz="2400" b="1" dirty="0">
                <a:solidFill>
                  <a:schemeClr val="tx2"/>
                </a:solidFill>
                <a:latin typeface="Microsoft YaHei UI" panose="020B0503020204020204" pitchFamily="34" charset="-122"/>
                <a:ea typeface="Microsoft YaHei UI" panose="020B0503020204020204" pitchFamily="34" charset="-122"/>
              </a:rPr>
              <a:t>各类虚假新闻</a:t>
            </a:r>
            <a:r>
              <a:rPr lang="zh-CN" altLang="en-US" sz="2400" dirty="0">
                <a:latin typeface="Microsoft YaHei UI" panose="020B0503020204020204" pitchFamily="34" charset="-122"/>
                <a:ea typeface="Microsoft YaHei UI" panose="020B0503020204020204" pitchFamily="34" charset="-122"/>
              </a:rPr>
              <a:t>针对性地提出</a:t>
            </a:r>
            <a:r>
              <a:rPr lang="zh-CN" altLang="en-US" sz="2400" b="1" dirty="0">
                <a:solidFill>
                  <a:srgbClr val="FF0000"/>
                </a:solidFill>
                <a:latin typeface="Microsoft YaHei UI" panose="020B0503020204020204" pitchFamily="34" charset="-122"/>
                <a:ea typeface="Microsoft YaHei UI" panose="020B0503020204020204" pitchFamily="34" charset="-122"/>
              </a:rPr>
              <a:t>创新型的检测方案</a:t>
            </a:r>
            <a:r>
              <a:rPr lang="zh-CN" altLang="en-US" sz="2400" dirty="0">
                <a:latin typeface="Microsoft YaHei UI" panose="020B0503020204020204" pitchFamily="34" charset="-122"/>
                <a:ea typeface="Microsoft YaHei UI" panose="020B0503020204020204" pitchFamily="34" charset="-122"/>
              </a:rPr>
              <a:t>，提升检测的</a:t>
            </a:r>
            <a:r>
              <a:rPr lang="zh-CN" altLang="en-US" sz="2400" b="1" dirty="0">
                <a:solidFill>
                  <a:schemeClr val="tx2"/>
                </a:solidFill>
                <a:latin typeface="Microsoft YaHei UI" panose="020B0503020204020204" pitchFamily="34" charset="-122"/>
                <a:ea typeface="Microsoft YaHei UI" panose="020B0503020204020204" pitchFamily="34" charset="-122"/>
              </a:rPr>
              <a:t>效率</a:t>
            </a:r>
            <a:r>
              <a:rPr lang="zh-CN" altLang="en-US" sz="2400" dirty="0">
                <a:latin typeface="Microsoft YaHei UI" panose="020B0503020204020204" pitchFamily="34" charset="-122"/>
                <a:ea typeface="Microsoft YaHei UI" panose="020B0503020204020204" pitchFamily="34" charset="-122"/>
              </a:rPr>
              <a:t>与</a:t>
            </a:r>
            <a:r>
              <a:rPr lang="zh-CN" altLang="en-US" sz="2400" b="1" dirty="0">
                <a:solidFill>
                  <a:schemeClr val="tx2"/>
                </a:solidFill>
                <a:latin typeface="Microsoft YaHei UI" panose="020B0503020204020204" pitchFamily="34" charset="-122"/>
                <a:ea typeface="Microsoft YaHei UI" panose="020B0503020204020204" pitchFamily="34" charset="-122"/>
              </a:rPr>
              <a:t>准确率</a:t>
            </a:r>
            <a:r>
              <a:rPr lang="zh-CN" altLang="en-US" sz="2400" dirty="0">
                <a:latin typeface="Microsoft YaHei UI" panose="020B0503020204020204" pitchFamily="34" charset="-122"/>
                <a:ea typeface="Microsoft YaHei UI" panose="020B0503020204020204" pitchFamily="34" charset="-122"/>
              </a:rPr>
              <a:t>，系统可以协助相关部门工作净化网络环境。</a:t>
            </a:r>
          </a:p>
        </p:txBody>
      </p:sp>
      <p:sp>
        <p:nvSpPr>
          <p:cNvPr id="26" name="right-quote-sign_36811"/>
          <p:cNvSpPr>
            <a:spLocks noChangeAspect="1"/>
          </p:cNvSpPr>
          <p:nvPr/>
        </p:nvSpPr>
        <p:spPr bwMode="auto">
          <a:xfrm>
            <a:off x="11171438" y="5250626"/>
            <a:ext cx="386291"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tx2"/>
          </a:solidFill>
          <a:ln>
            <a:noFill/>
          </a:ln>
        </p:spPr>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flipV="1">
            <a:off x="1386188" y="-9101"/>
            <a:ext cx="3009176" cy="3942266"/>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1523114" y="4043388"/>
            <a:ext cx="2371162" cy="748666"/>
          </a:xfrm>
          <a:prstGeom prst="rect">
            <a:avLst/>
          </a:prstGeom>
          <a:noFill/>
        </p:spPr>
        <p:txBody>
          <a:bodyPr wrap="none" rtlCol="0">
            <a:spAutoFit/>
          </a:bodyPr>
          <a:lstStyle/>
          <a:p>
            <a:r>
              <a:rPr lang="zh-CN" altLang="en-US" sz="4265" b="1" dirty="0">
                <a:latin typeface="微软雅黑" panose="020B0503020204020204" charset="-122"/>
                <a:ea typeface="微软雅黑" panose="020B0503020204020204" charset="-122"/>
              </a:rPr>
              <a:t>关键技术</a:t>
            </a:r>
          </a:p>
        </p:txBody>
      </p:sp>
      <p:sp>
        <p:nvSpPr>
          <p:cNvPr id="4" name="文本框 3"/>
          <p:cNvSpPr txBox="1"/>
          <p:nvPr/>
        </p:nvSpPr>
        <p:spPr>
          <a:xfrm>
            <a:off x="1923753" y="1765097"/>
            <a:ext cx="1871025" cy="1733231"/>
          </a:xfrm>
          <a:prstGeom prst="rect">
            <a:avLst/>
          </a:prstGeom>
          <a:noFill/>
        </p:spPr>
        <p:txBody>
          <a:bodyPr wrap="none" rtlCol="0">
            <a:spAutoFit/>
          </a:bodyPr>
          <a:lstStyle/>
          <a:p>
            <a:r>
              <a:rPr lang="en-US" altLang="zh-CN" sz="10665" b="1" dirty="0">
                <a:solidFill>
                  <a:schemeClr val="bg1"/>
                </a:solidFill>
                <a:latin typeface="微软雅黑" panose="020B0503020204020204" charset="-122"/>
                <a:ea typeface="微软雅黑" panose="020B0503020204020204" charset="-122"/>
              </a:rPr>
              <a:t>02</a:t>
            </a:r>
            <a:endParaRPr lang="zh-CN" altLang="en-US" sz="10665"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958772" y="5012626"/>
            <a:ext cx="2214068"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系统整体架构</a:t>
            </a:r>
          </a:p>
        </p:txBody>
      </p:sp>
      <p:sp>
        <p:nvSpPr>
          <p:cNvPr id="6" name="文本框 5"/>
          <p:cNvSpPr txBox="1"/>
          <p:nvPr/>
        </p:nvSpPr>
        <p:spPr>
          <a:xfrm>
            <a:off x="5001806" y="5012306"/>
            <a:ext cx="2762295" cy="42088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无关微博过滤模块</a:t>
            </a:r>
          </a:p>
        </p:txBody>
      </p:sp>
      <p:sp>
        <p:nvSpPr>
          <p:cNvPr id="7" name="文本框 6"/>
          <p:cNvSpPr txBox="1"/>
          <p:nvPr/>
        </p:nvSpPr>
        <p:spPr>
          <a:xfrm>
            <a:off x="951848" y="5505828"/>
            <a:ext cx="3310522" cy="42088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已知虚假新闻检测模块</a:t>
            </a:r>
          </a:p>
        </p:txBody>
      </p:sp>
      <p:cxnSp>
        <p:nvCxnSpPr>
          <p:cNvPr id="8" name="直接连接符 7"/>
          <p:cNvCxnSpPr/>
          <p:nvPr/>
        </p:nvCxnSpPr>
        <p:spPr>
          <a:xfrm>
            <a:off x="1585067" y="6500275"/>
            <a:ext cx="79429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28" y="1334120"/>
            <a:ext cx="3961229" cy="4189761"/>
          </a:xfrm>
          <a:prstGeom prst="rect">
            <a:avLst/>
          </a:prstGeom>
        </p:spPr>
      </p:pic>
      <p:sp>
        <p:nvSpPr>
          <p:cNvPr id="11" name="文本框 10"/>
          <p:cNvSpPr txBox="1"/>
          <p:nvPr/>
        </p:nvSpPr>
        <p:spPr>
          <a:xfrm>
            <a:off x="5001807" y="5510491"/>
            <a:ext cx="2762295" cy="42088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图片篡改检测模块</a:t>
            </a:r>
          </a:p>
        </p:txBody>
      </p:sp>
      <p:sp>
        <p:nvSpPr>
          <p:cNvPr id="13" name="文本框 12"/>
          <p:cNvSpPr txBox="1"/>
          <p:nvPr/>
        </p:nvSpPr>
        <p:spPr>
          <a:xfrm>
            <a:off x="951848" y="6002090"/>
            <a:ext cx="3584636" cy="42088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基于溯源的盗图新闻检测</a:t>
            </a:r>
          </a:p>
        </p:txBody>
      </p:sp>
      <p:sp>
        <p:nvSpPr>
          <p:cNvPr id="12" name="文本框 11">
            <a:extLst>
              <a:ext uri="{FF2B5EF4-FFF2-40B4-BE49-F238E27FC236}">
                <a16:creationId xmlns:a16="http://schemas.microsoft.com/office/drawing/2014/main" id="{81EADB1F-3BF6-4443-A1D7-A188DC55F588}"/>
              </a:ext>
            </a:extLst>
          </p:cNvPr>
          <p:cNvSpPr txBox="1"/>
          <p:nvPr/>
        </p:nvSpPr>
        <p:spPr>
          <a:xfrm>
            <a:off x="5001806" y="6002090"/>
            <a:ext cx="2804101"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评论语义分析模块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燕尾形 4"/>
          <p:cNvSpPr/>
          <p:nvPr/>
        </p:nvSpPr>
        <p:spPr>
          <a:xfrm>
            <a:off x="1754177" y="30335"/>
            <a:ext cx="1371574"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53" name="燕尾形 5"/>
          <p:cNvSpPr/>
          <p:nvPr/>
        </p:nvSpPr>
        <p:spPr>
          <a:xfrm>
            <a:off x="4581179" y="29485"/>
            <a:ext cx="1911781" cy="53423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54" name="燕尾形 6"/>
          <p:cNvSpPr/>
          <p:nvPr/>
        </p:nvSpPr>
        <p:spPr>
          <a:xfrm>
            <a:off x="2926488" y="30335"/>
            <a:ext cx="1819620"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55" name="直接连接符 54"/>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56" name="燕尾形 6"/>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58" name="燕尾形 6"/>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50" name="文本框 49"/>
          <p:cNvSpPr txBox="1"/>
          <p:nvPr/>
        </p:nvSpPr>
        <p:spPr>
          <a:xfrm>
            <a:off x="47172" y="1094427"/>
            <a:ext cx="2021563" cy="646331"/>
          </a:xfrm>
          <a:prstGeom prst="rect">
            <a:avLst/>
          </a:prstGeom>
          <a:noFill/>
        </p:spPr>
        <p:txBody>
          <a:bodyPr wrap="square" rtlCol="0" anchor="t">
            <a:spAutoFit/>
          </a:bodyPr>
          <a:lstStyle/>
          <a:p>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sym typeface="+mn-ea"/>
              </a:rPr>
              <a:t>整体架构</a:t>
            </a:r>
            <a:endParaRPr lang="zh-CN" altLang="en-US" sz="36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3" name="燕尾形 6">
            <a:extLst>
              <a:ext uri="{FF2B5EF4-FFF2-40B4-BE49-F238E27FC236}">
                <a16:creationId xmlns:a16="http://schemas.microsoft.com/office/drawing/2014/main" id="{9062B021-937D-4996-9CA5-39546A617027}"/>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pic>
        <p:nvPicPr>
          <p:cNvPr id="3" name="图片 2">
            <a:extLst>
              <a:ext uri="{FF2B5EF4-FFF2-40B4-BE49-F238E27FC236}">
                <a16:creationId xmlns:a16="http://schemas.microsoft.com/office/drawing/2014/main" id="{CF0B36C3-22D9-4694-BE39-A8136891F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17" y="483786"/>
            <a:ext cx="12192000" cy="6546706"/>
          </a:xfrm>
          <a:prstGeom prst="rect">
            <a:avLst/>
          </a:prstGeom>
        </p:spPr>
      </p:pic>
      <p:sp>
        <p:nvSpPr>
          <p:cNvPr id="16" name="文本框 15">
            <a:extLst>
              <a:ext uri="{FF2B5EF4-FFF2-40B4-BE49-F238E27FC236}">
                <a16:creationId xmlns:a16="http://schemas.microsoft.com/office/drawing/2014/main" id="{50DA662E-948E-4FD8-B2C6-5DC2722BE560}"/>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17" name="Rectangle 8">
            <a:extLst>
              <a:ext uri="{FF2B5EF4-FFF2-40B4-BE49-F238E27FC236}">
                <a16:creationId xmlns:a16="http://schemas.microsoft.com/office/drawing/2014/main" id="{08F96CFD-58C9-48FA-803E-FE8B5A307D79}"/>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18" name="Rectangle 58">
            <a:extLst>
              <a:ext uri="{FF2B5EF4-FFF2-40B4-BE49-F238E27FC236}">
                <a16:creationId xmlns:a16="http://schemas.microsoft.com/office/drawing/2014/main" id="{590110D4-F420-4401-BD17-8D5E21929AF9}"/>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0B5FFE92-C3C2-4723-9058-689092EA2F07}"/>
              </a:ext>
            </a:extLst>
          </p:cNvPr>
          <p:cNvPicPr/>
          <p:nvPr/>
        </p:nvPicPr>
        <p:blipFill rotWithShape="1">
          <a:blip r:embed="rId3">
            <a:extLst>
              <a:ext uri="{28A0092B-C50C-407E-A947-70E740481C1C}">
                <a14:useLocalDpi xmlns:a14="http://schemas.microsoft.com/office/drawing/2010/main" val="0"/>
              </a:ext>
            </a:extLst>
          </a:blip>
          <a:srcRect t="9899" b="23678"/>
          <a:stretch/>
        </p:blipFill>
        <p:spPr bwMode="auto">
          <a:xfrm>
            <a:off x="747016" y="1636361"/>
            <a:ext cx="5294425" cy="4955326"/>
          </a:xfrm>
          <a:prstGeom prst="rect">
            <a:avLst/>
          </a:prstGeom>
          <a:noFill/>
          <a:ln>
            <a:noFill/>
          </a:ln>
          <a:extLst>
            <a:ext uri="{53640926-AAD7-44D8-BBD7-CCE9431645EC}">
              <a14:shadowObscured xmlns:a14="http://schemas.microsoft.com/office/drawing/2010/main"/>
            </a:ext>
          </a:extLst>
        </p:spPr>
      </p:pic>
      <p:sp>
        <p:nvSpPr>
          <p:cNvPr id="15" name="文本框 14">
            <a:extLst>
              <a:ext uri="{FF2B5EF4-FFF2-40B4-BE49-F238E27FC236}">
                <a16:creationId xmlns:a16="http://schemas.microsoft.com/office/drawing/2014/main" id="{79D76EE1-CD26-4358-B3F1-01ADD6F2C45C}"/>
              </a:ext>
            </a:extLst>
          </p:cNvPr>
          <p:cNvSpPr txBox="1"/>
          <p:nvPr/>
        </p:nvSpPr>
        <p:spPr>
          <a:xfrm>
            <a:off x="2041452" y="833071"/>
            <a:ext cx="9794600" cy="646331"/>
          </a:xfrm>
          <a:prstGeom prst="rect">
            <a:avLst/>
          </a:prstGeom>
          <a:noFill/>
        </p:spPr>
        <p:txBody>
          <a:bodyPr wrap="square" rtlCol="0" anchor="t">
            <a:spAutoFit/>
          </a:bodyPr>
          <a:lstStyle/>
          <a:p>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sym typeface="+mn-ea"/>
              </a:rPr>
              <a:t>基于</a:t>
            </a:r>
            <a:r>
              <a:rPr lang="en-US" altLang="zh-CN" sz="3600" b="1" dirty="0">
                <a:solidFill>
                  <a:srgbClr val="002060"/>
                </a:solidFill>
                <a:latin typeface="微软雅黑" panose="020B0503020204020204" charset="-122"/>
                <a:ea typeface="微软雅黑" panose="020B0503020204020204" charset="-122"/>
                <a:cs typeface="微软雅黑" panose="020B0503020204020204" charset="-122"/>
                <a:sym typeface="+mn-ea"/>
              </a:rPr>
              <a:t>BERT_DPCNN</a:t>
            </a:r>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sym typeface="+mn-ea"/>
              </a:rPr>
              <a:t>的无关微博过滤模块</a:t>
            </a:r>
            <a:endParaRPr lang="zh-CN" altLang="en-US" sz="36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16" name="文本框 15">
            <a:extLst>
              <a:ext uri="{FF2B5EF4-FFF2-40B4-BE49-F238E27FC236}">
                <a16:creationId xmlns:a16="http://schemas.microsoft.com/office/drawing/2014/main" id="{7B500C64-74B8-4AD8-A49B-52B666D380F5}"/>
              </a:ext>
            </a:extLst>
          </p:cNvPr>
          <p:cNvSpPr txBox="1"/>
          <p:nvPr/>
        </p:nvSpPr>
        <p:spPr>
          <a:xfrm>
            <a:off x="327429" y="6635639"/>
            <a:ext cx="11861466" cy="246221"/>
          </a:xfrm>
          <a:prstGeom prst="rect">
            <a:avLst/>
          </a:prstGeom>
          <a:noFill/>
        </p:spPr>
        <p:txBody>
          <a:bodyPr wrap="square" rtlCol="0">
            <a:spAutoFit/>
          </a:bodyPr>
          <a:lstStyle/>
          <a:p>
            <a:r>
              <a:rPr lang="en-US" altLang="zh-CN" sz="1000" dirty="0">
                <a:latin typeface="Microsoft YaHei UI" panose="020B0503020204020204" pitchFamily="34" charset="-122"/>
                <a:ea typeface="Microsoft YaHei UI" panose="020B0503020204020204" pitchFamily="34" charset="-122"/>
              </a:rPr>
              <a:t>[3]</a:t>
            </a:r>
            <a:r>
              <a:rPr lang="en-US" altLang="zh-CN" sz="1000" dirty="0"/>
              <a:t> Johnson, </a:t>
            </a:r>
            <a:r>
              <a:rPr lang="en-US" altLang="zh-CN" sz="1000" dirty="0" err="1"/>
              <a:t>Rie</a:t>
            </a:r>
            <a:r>
              <a:rPr lang="en-US" altLang="zh-CN" sz="1000" dirty="0"/>
              <a:t>, Tong Zhang. Deep pyramid convolutional neural networks for text categorization[C]//In Proceedings of the 55th Annual Meeting of the Association for Computational Linguistics. 2017:562-570.</a:t>
            </a:r>
            <a:endParaRPr lang="zh-CN" altLang="zh-CN" sz="1000" dirty="0"/>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DE796ADC-3062-4FA7-B8BD-F9BADDE93CF9}"/>
                  </a:ext>
                </a:extLst>
              </p:cNvPr>
              <p:cNvSpPr txBox="1"/>
              <p:nvPr/>
            </p:nvSpPr>
            <p:spPr>
              <a:xfrm>
                <a:off x="6484829" y="2293247"/>
                <a:ext cx="5294424" cy="1200329"/>
              </a:xfrm>
              <a:prstGeom prst="rect">
                <a:avLst/>
              </a:prstGeom>
              <a:noFill/>
              <a:ln w="28575">
                <a:solidFill>
                  <a:schemeClr val="tx2"/>
                </a:solidFill>
              </a:ln>
            </p:spPr>
            <p:txBody>
              <a:bodyPr wrap="square" rtlCol="0">
                <a:spAutoFit/>
              </a:bodyPr>
              <a:lstStyle/>
              <a:p>
                <a:r>
                  <a:rPr lang="zh-CN" altLang="en-US" dirty="0"/>
                  <a:t>（</a:t>
                </a:r>
                <a:r>
                  <a:rPr lang="en-US" altLang="zh-CN" dirty="0"/>
                  <a:t>1</a:t>
                </a:r>
                <a:r>
                  <a:rPr lang="zh-CN" altLang="en-US" dirty="0"/>
                  <a:t>）</a:t>
                </a:r>
                <a:r>
                  <a:rPr lang="en-US" altLang="zh-CN" dirty="0"/>
                  <a:t>BERT-DPCNN </a:t>
                </a:r>
                <a:r>
                  <a:rPr lang="zh-CN" altLang="zh-CN" dirty="0"/>
                  <a:t>模型首先在输入层对新闻文本使用</a:t>
                </a:r>
                <a:r>
                  <a:rPr lang="en-US" altLang="zh-CN" dirty="0"/>
                  <a:t> </a:t>
                </a:r>
                <a:r>
                  <a:rPr lang="en-US" altLang="zh-CN" b="1" dirty="0"/>
                  <a:t>BERT</a:t>
                </a:r>
                <a:r>
                  <a:rPr lang="zh-CN" altLang="zh-CN" b="1" dirty="0"/>
                  <a:t>预训练</a:t>
                </a:r>
                <a:r>
                  <a:rPr lang="zh-CN" altLang="zh-CN" dirty="0"/>
                  <a:t>模型转化成</a:t>
                </a:r>
                <a:r>
                  <a:rPr lang="zh-CN" altLang="zh-CN" b="1" dirty="0"/>
                  <a:t>词向量</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zh-CN" altLang="zh-CN" dirty="0"/>
                  <a:t>，然后拼接各个词向量，得到向量矩阵</a:t>
                </a:r>
                <a14:m>
                  <m:oMath xmlns:m="http://schemas.openxmlformats.org/officeDocument/2006/math">
                    <m:r>
                      <a:rPr lang="en-US" altLang="zh-CN" i="1">
                        <a:latin typeface="Cambria Math" panose="02040503050406030204" pitchFamily="18" charset="0"/>
                      </a:rPr>
                      <m:t>𝑋</m:t>
                    </m:r>
                  </m:oMath>
                </a14:m>
                <a:endParaRPr lang="en-US" altLang="zh-CN" dirty="0"/>
              </a:p>
              <a:p>
                <a:r>
                  <a:rPr lang="en-US" altLang="zh-CN" dirty="0"/>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1:</m:t>
                        </m:r>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a:latin typeface="Cambria Math" panose="02040503050406030204" pitchFamily="18" charset="0"/>
                      </a:rPr>
                      <m:t>⊕</m:t>
                    </m:r>
                    <m:r>
                      <a:rPr lang="zh-CN" altLang="zh-CN">
                        <a:latin typeface="Cambria Math" panose="02040503050406030204" pitchFamily="18" charset="0"/>
                      </a:rPr>
                      <m:t>……</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𝑛</m:t>
                        </m:r>
                      </m:sub>
                    </m:sSub>
                  </m:oMath>
                </a14:m>
                <a:endParaRPr lang="zh-CN" altLang="zh-CN" dirty="0"/>
              </a:p>
            </p:txBody>
          </p:sp>
        </mc:Choice>
        <mc:Fallback xmlns="">
          <p:sp>
            <p:nvSpPr>
              <p:cNvPr id="40" name="文本框 39">
                <a:extLst>
                  <a:ext uri="{FF2B5EF4-FFF2-40B4-BE49-F238E27FC236}">
                    <a16:creationId xmlns:a16="http://schemas.microsoft.com/office/drawing/2014/main" id="{DE796ADC-3062-4FA7-B8BD-F9BADDE93CF9}"/>
                  </a:ext>
                </a:extLst>
              </p:cNvPr>
              <p:cNvSpPr txBox="1">
                <a:spLocks noRot="1" noChangeAspect="1" noMove="1" noResize="1" noEditPoints="1" noAdjustHandles="1" noChangeArrowheads="1" noChangeShapeType="1" noTextEdit="1"/>
              </p:cNvSpPr>
              <p:nvPr/>
            </p:nvSpPr>
            <p:spPr>
              <a:xfrm>
                <a:off x="6484829" y="2293247"/>
                <a:ext cx="5294424" cy="1200329"/>
              </a:xfrm>
              <a:prstGeom prst="rect">
                <a:avLst/>
              </a:prstGeom>
              <a:blipFill>
                <a:blip r:embed="rId4"/>
                <a:stretch>
                  <a:fillRect l="-802" t="-1485" b="-5446"/>
                </a:stretch>
              </a:blipFill>
              <a:ln w="28575">
                <a:solidFill>
                  <a:schemeClr val="tx2"/>
                </a:solidFill>
              </a:ln>
            </p:spPr>
            <p:txBody>
              <a:bodyPr/>
              <a:lstStyle/>
              <a:p>
                <a:r>
                  <a:rPr lang="zh-CN" altLang="en-US">
                    <a:noFill/>
                  </a:rPr>
                  <a:t> </a:t>
                </a:r>
              </a:p>
            </p:txBody>
          </p:sp>
        </mc:Fallback>
      </mc:AlternateContent>
      <p:sp>
        <p:nvSpPr>
          <p:cNvPr id="41" name="文本框 40">
            <a:extLst>
              <a:ext uri="{FF2B5EF4-FFF2-40B4-BE49-F238E27FC236}">
                <a16:creationId xmlns:a16="http://schemas.microsoft.com/office/drawing/2014/main" id="{B42527D6-3497-4064-8382-88C35707DC21}"/>
              </a:ext>
            </a:extLst>
          </p:cNvPr>
          <p:cNvSpPr txBox="1"/>
          <p:nvPr/>
        </p:nvSpPr>
        <p:spPr>
          <a:xfrm>
            <a:off x="6461026" y="1734089"/>
            <a:ext cx="1802674" cy="369332"/>
          </a:xfrm>
          <a:prstGeom prst="rect">
            <a:avLst/>
          </a:prstGeom>
          <a:noFill/>
        </p:spPr>
        <p:txBody>
          <a:bodyPr wrap="square" rtlCol="0">
            <a:spAutoFit/>
          </a:bodyPr>
          <a:lstStyle/>
          <a:p>
            <a:r>
              <a:rPr lang="zh-CN" altLang="en-US" b="1" dirty="0"/>
              <a:t>具体处理流程</a:t>
            </a:r>
            <a:r>
              <a:rPr lang="zh-CN" altLang="en-US" dirty="0"/>
              <a:t>：</a:t>
            </a:r>
            <a:endParaRPr lang="en-US" altLang="zh-CN" dirty="0"/>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E4BBFF90-6761-433E-8852-24C1E15DC6C4}"/>
                  </a:ext>
                </a:extLst>
              </p:cNvPr>
              <p:cNvSpPr txBox="1"/>
              <p:nvPr/>
            </p:nvSpPr>
            <p:spPr>
              <a:xfrm>
                <a:off x="6484829" y="3748263"/>
                <a:ext cx="5294424" cy="923330"/>
              </a:xfrm>
              <a:prstGeom prst="rect">
                <a:avLst/>
              </a:prstGeom>
              <a:noFill/>
              <a:ln w="28575">
                <a:solidFill>
                  <a:schemeClr val="tx2"/>
                </a:solidFill>
              </a:ln>
            </p:spPr>
            <p:txBody>
              <a:bodyPr wrap="square" rtlCol="0">
                <a:spAutoFit/>
              </a:bodyPr>
              <a:lstStyle/>
              <a:p>
                <a:r>
                  <a:rPr lang="zh-CN" altLang="en-US" dirty="0"/>
                  <a:t>（</a:t>
                </a:r>
                <a:r>
                  <a:rPr lang="en-US" altLang="zh-CN" dirty="0"/>
                  <a:t>2</a:t>
                </a:r>
                <a:r>
                  <a:rPr lang="zh-CN" altLang="en-US" dirty="0"/>
                  <a:t>）</a:t>
                </a:r>
                <a:r>
                  <a:rPr lang="zh-CN" altLang="zh-CN" dirty="0"/>
                  <a:t>随后</a:t>
                </a:r>
                <a:r>
                  <a:rPr lang="zh-CN" altLang="zh-CN" b="1" dirty="0"/>
                  <a:t>输入</a:t>
                </a:r>
                <a:r>
                  <a:rPr lang="en-US" altLang="zh-CN" b="1" dirty="0"/>
                  <a:t>DPCNN</a:t>
                </a:r>
                <a:r>
                  <a:rPr lang="zh-CN" altLang="zh-CN" dirty="0"/>
                  <a:t>部分，在卷积过程中采用等长卷积来生成特征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zh-CN" altLang="en-US" i="1" smtClean="0">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𝑊</m:t>
                    </m:r>
                    <m:r>
                      <a:rPr lang="zh-CN"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𝑏</m:t>
                    </m:r>
                    <m:r>
                      <a:rPr lang="en-US" altLang="zh-CN" i="1">
                        <a:latin typeface="Cambria Math" panose="02040503050406030204" pitchFamily="18" charset="0"/>
                      </a:rPr>
                      <m:t>)</m:t>
                    </m:r>
                  </m:oMath>
                </a14:m>
                <a:r>
                  <a:rPr lang="zh-CN" altLang="en-US" dirty="0"/>
                  <a:t>，</a:t>
                </a:r>
                <a:endParaRPr lang="en-US" altLang="zh-CN" dirty="0"/>
              </a:p>
              <a:p>
                <a:r>
                  <a:rPr lang="zh-CN" altLang="zh-CN" dirty="0"/>
                  <a:t>设网络输出为</a:t>
                </a:r>
                <a14:m>
                  <m:oMath xmlns:m="http://schemas.openxmlformats.org/officeDocument/2006/math">
                    <m:r>
                      <m:rPr>
                        <m:sty m:val="p"/>
                      </m:rPr>
                      <a:rPr lang="en-US" altLang="zh-CN">
                        <a:latin typeface="Cambria Math" panose="02040503050406030204" pitchFamily="18" charset="0"/>
                      </a:rPr>
                      <m:t>H</m:t>
                    </m:r>
                    <m:r>
                      <a:rPr lang="en-US" altLang="zh-CN" b="0" i="0" smtClean="0">
                        <a:latin typeface="Cambria Math" panose="02040503050406030204" pitchFamily="18" charset="0"/>
                      </a:rPr>
                      <m:t>,</m:t>
                    </m:r>
                  </m:oMath>
                </a14:m>
                <a:r>
                  <a:rPr lang="en-US" altLang="zh-CN" dirty="0"/>
                  <a:t>  </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𝑋</m:t>
                    </m:r>
                  </m:oMath>
                </a14:m>
                <a:r>
                  <a:rPr lang="zh-CN" altLang="en-US" dirty="0"/>
                  <a:t>。</a:t>
                </a:r>
                <a:endParaRPr lang="zh-CN" altLang="zh-CN" dirty="0"/>
              </a:p>
            </p:txBody>
          </p:sp>
        </mc:Choice>
        <mc:Fallback xmlns="">
          <p:sp>
            <p:nvSpPr>
              <p:cNvPr id="42" name="文本框 41">
                <a:extLst>
                  <a:ext uri="{FF2B5EF4-FFF2-40B4-BE49-F238E27FC236}">
                    <a16:creationId xmlns:a16="http://schemas.microsoft.com/office/drawing/2014/main" id="{E4BBFF90-6761-433E-8852-24C1E15DC6C4}"/>
                  </a:ext>
                </a:extLst>
              </p:cNvPr>
              <p:cNvSpPr txBox="1">
                <a:spLocks noRot="1" noChangeAspect="1" noMove="1" noResize="1" noEditPoints="1" noAdjustHandles="1" noChangeArrowheads="1" noChangeShapeType="1" noTextEdit="1"/>
              </p:cNvSpPr>
              <p:nvPr/>
            </p:nvSpPr>
            <p:spPr>
              <a:xfrm>
                <a:off x="6484829" y="3748263"/>
                <a:ext cx="5294424" cy="923330"/>
              </a:xfrm>
              <a:prstGeom prst="rect">
                <a:avLst/>
              </a:prstGeom>
              <a:blipFill>
                <a:blip r:embed="rId5"/>
                <a:stretch>
                  <a:fillRect l="-802" t="-2564" b="-7692"/>
                </a:stretch>
              </a:blipFill>
              <a:ln w="28575">
                <a:solidFill>
                  <a:schemeClr val="tx2"/>
                </a:solidFill>
              </a:ln>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8804E396-20D0-497F-9912-FF93CD2AEF6D}"/>
              </a:ext>
            </a:extLst>
          </p:cNvPr>
          <p:cNvSpPr txBox="1"/>
          <p:nvPr/>
        </p:nvSpPr>
        <p:spPr>
          <a:xfrm>
            <a:off x="6484829" y="5016215"/>
            <a:ext cx="5294424" cy="646331"/>
          </a:xfrm>
          <a:prstGeom prst="rect">
            <a:avLst/>
          </a:prstGeom>
          <a:noFill/>
          <a:ln w="28575">
            <a:solidFill>
              <a:schemeClr val="tx2"/>
            </a:solidFill>
          </a:ln>
        </p:spPr>
        <p:txBody>
          <a:bodyPr wrap="square" rtlCol="0">
            <a:spAutoFit/>
          </a:bodyPr>
          <a:lstStyle/>
          <a:p>
            <a:r>
              <a:rPr lang="zh-CN" altLang="en-US" dirty="0"/>
              <a:t>（</a:t>
            </a:r>
            <a:r>
              <a:rPr lang="en-US" altLang="zh-CN" dirty="0"/>
              <a:t>3</a:t>
            </a:r>
            <a:r>
              <a:rPr lang="zh-CN" altLang="en-US" dirty="0"/>
              <a:t>）</a:t>
            </a:r>
            <a:r>
              <a:rPr lang="zh-CN" altLang="zh-CN" dirty="0"/>
              <a:t>将特征</a:t>
            </a:r>
            <a:r>
              <a:rPr lang="en-US" altLang="zh-CN" dirty="0"/>
              <a:t>C</a:t>
            </a:r>
            <a:r>
              <a:rPr lang="zh-CN" altLang="zh-CN" dirty="0"/>
              <a:t>按改进的</a:t>
            </a:r>
            <a:r>
              <a:rPr lang="en-US" altLang="zh-CN" dirty="0"/>
              <a:t>DPCNN</a:t>
            </a:r>
            <a:r>
              <a:rPr lang="zh-CN" altLang="zh-CN" dirty="0"/>
              <a:t>模型进行最大池化，通过</a:t>
            </a:r>
            <a:r>
              <a:rPr lang="zh-CN" altLang="en-US" dirty="0"/>
              <a:t>使用线性函数的</a:t>
            </a:r>
            <a:r>
              <a:rPr lang="zh-CN" altLang="zh-CN" dirty="0"/>
              <a:t>全连接层输出</a:t>
            </a:r>
            <a:r>
              <a:rPr lang="zh-CN" altLang="zh-CN" b="1" dirty="0"/>
              <a:t>预测分类概率</a:t>
            </a:r>
            <a:r>
              <a:rPr lang="zh-CN" altLang="en-US" dirty="0"/>
              <a:t>。</a:t>
            </a:r>
            <a:endParaRPr lang="zh-CN" altLang="zh-CN" dirty="0"/>
          </a:p>
        </p:txBody>
      </p:sp>
      <p:sp>
        <p:nvSpPr>
          <p:cNvPr id="44" name="文本框 43">
            <a:extLst>
              <a:ext uri="{FF2B5EF4-FFF2-40B4-BE49-F238E27FC236}">
                <a16:creationId xmlns:a16="http://schemas.microsoft.com/office/drawing/2014/main" id="{7B95105A-1228-4021-90C9-FE9F75E51BA8}"/>
              </a:ext>
            </a:extLst>
          </p:cNvPr>
          <p:cNvSpPr txBox="1"/>
          <p:nvPr/>
        </p:nvSpPr>
        <p:spPr>
          <a:xfrm>
            <a:off x="471561" y="1214197"/>
            <a:ext cx="2200388" cy="369332"/>
          </a:xfrm>
          <a:prstGeom prst="rect">
            <a:avLst/>
          </a:prstGeom>
          <a:noFill/>
        </p:spPr>
        <p:txBody>
          <a:bodyPr wrap="square" rtlCol="0">
            <a:spAutoFit/>
          </a:bodyPr>
          <a:lstStyle/>
          <a:p>
            <a:r>
              <a:rPr lang="zh-CN" altLang="en-US" b="1" dirty="0"/>
              <a:t>模块流程图：</a:t>
            </a:r>
            <a:endParaRPr lang="en-US" altLang="zh-CN" b="1" dirty="0"/>
          </a:p>
        </p:txBody>
      </p:sp>
      <p:sp>
        <p:nvSpPr>
          <p:cNvPr id="20" name="燕尾形 4">
            <a:extLst>
              <a:ext uri="{FF2B5EF4-FFF2-40B4-BE49-F238E27FC236}">
                <a16:creationId xmlns:a16="http://schemas.microsoft.com/office/drawing/2014/main" id="{692CB6B9-C81C-4060-8DEE-3FE286DBEE52}"/>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1" name="燕尾形 5">
            <a:extLst>
              <a:ext uri="{FF2B5EF4-FFF2-40B4-BE49-F238E27FC236}">
                <a16:creationId xmlns:a16="http://schemas.microsoft.com/office/drawing/2014/main" id="{0EA1F559-88E6-40C9-B8FF-F820855BA590}"/>
              </a:ext>
            </a:extLst>
          </p:cNvPr>
          <p:cNvSpPr/>
          <p:nvPr/>
        </p:nvSpPr>
        <p:spPr>
          <a:xfrm>
            <a:off x="4581179" y="29485"/>
            <a:ext cx="1911781" cy="53423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22" name="燕尾形 6">
            <a:extLst>
              <a:ext uri="{FF2B5EF4-FFF2-40B4-BE49-F238E27FC236}">
                <a16:creationId xmlns:a16="http://schemas.microsoft.com/office/drawing/2014/main" id="{03C50511-3566-4AF8-A27A-485EBDFCA6D9}"/>
              </a:ext>
            </a:extLst>
          </p:cNvPr>
          <p:cNvSpPr/>
          <p:nvPr/>
        </p:nvSpPr>
        <p:spPr>
          <a:xfrm>
            <a:off x="2926488" y="30335"/>
            <a:ext cx="1819620"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3" name="直接连接符 22">
            <a:extLst>
              <a:ext uri="{FF2B5EF4-FFF2-40B4-BE49-F238E27FC236}">
                <a16:creationId xmlns:a16="http://schemas.microsoft.com/office/drawing/2014/main" id="{484D2617-4424-4680-9126-849F37D369E1}"/>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4" name="燕尾形 6">
            <a:extLst>
              <a:ext uri="{FF2B5EF4-FFF2-40B4-BE49-F238E27FC236}">
                <a16:creationId xmlns:a16="http://schemas.microsoft.com/office/drawing/2014/main" id="{CB998E8C-7D63-435C-B204-D5EF4C11FC47}"/>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34" name="燕尾形 6">
            <a:extLst>
              <a:ext uri="{FF2B5EF4-FFF2-40B4-BE49-F238E27FC236}">
                <a16:creationId xmlns:a16="http://schemas.microsoft.com/office/drawing/2014/main" id="{BF78A53F-39F3-40EC-93D7-5426928BEF2D}"/>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35" name="燕尾形 6">
            <a:extLst>
              <a:ext uri="{FF2B5EF4-FFF2-40B4-BE49-F238E27FC236}">
                <a16:creationId xmlns:a16="http://schemas.microsoft.com/office/drawing/2014/main" id="{E0C674C9-6796-4B40-A1C6-07F060AEB1D5}"/>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36" name="文本框 35">
            <a:extLst>
              <a:ext uri="{FF2B5EF4-FFF2-40B4-BE49-F238E27FC236}">
                <a16:creationId xmlns:a16="http://schemas.microsoft.com/office/drawing/2014/main" id="{316702BE-4371-4FC4-ABA4-06B4883089D3}"/>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7" name="Rectangle 8">
            <a:extLst>
              <a:ext uri="{FF2B5EF4-FFF2-40B4-BE49-F238E27FC236}">
                <a16:creationId xmlns:a16="http://schemas.microsoft.com/office/drawing/2014/main" id="{94EF6BB4-C693-4E5F-87FA-4F38FB7426B7}"/>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38" name="Rectangle 58">
            <a:extLst>
              <a:ext uri="{FF2B5EF4-FFF2-40B4-BE49-F238E27FC236}">
                <a16:creationId xmlns:a16="http://schemas.microsoft.com/office/drawing/2014/main" id="{B1AF7CCA-1157-4E29-BEA5-316D34522787}"/>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2414515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86B2EB9-EAF5-416F-9A7A-095191D493DA}"/>
              </a:ext>
            </a:extLst>
          </p:cNvPr>
          <p:cNvPicPr/>
          <p:nvPr/>
        </p:nvPicPr>
        <p:blipFill rotWithShape="1">
          <a:blip r:embed="rId3" cstate="print">
            <a:extLst>
              <a:ext uri="{28A0092B-C50C-407E-A947-70E740481C1C}">
                <a14:useLocalDpi xmlns:a14="http://schemas.microsoft.com/office/drawing/2010/main" val="0"/>
              </a:ext>
            </a:extLst>
          </a:blip>
          <a:srcRect l="1" r="31434"/>
          <a:stretch/>
        </p:blipFill>
        <p:spPr bwMode="auto">
          <a:xfrm>
            <a:off x="6695678" y="899511"/>
            <a:ext cx="4725427" cy="3221813"/>
          </a:xfrm>
          <a:prstGeom prst="rect">
            <a:avLst/>
          </a:prstGeom>
          <a:noFill/>
          <a:ln>
            <a:noFill/>
          </a:ln>
          <a:extLst>
            <a:ext uri="{53640926-AAD7-44D8-BBD7-CCE9431645EC}">
              <a14:shadowObscured xmlns:a14="http://schemas.microsoft.com/office/drawing/2010/main"/>
            </a:ext>
          </a:extLst>
        </p:spPr>
      </p:pic>
      <p:sp>
        <p:nvSpPr>
          <p:cNvPr id="10" name="文本框 9">
            <a:extLst>
              <a:ext uri="{FF2B5EF4-FFF2-40B4-BE49-F238E27FC236}">
                <a16:creationId xmlns:a16="http://schemas.microsoft.com/office/drawing/2014/main" id="{C3E6823D-5DCA-462D-B4FE-C6C45B1DC05B}"/>
              </a:ext>
            </a:extLst>
          </p:cNvPr>
          <p:cNvSpPr txBox="1"/>
          <p:nvPr/>
        </p:nvSpPr>
        <p:spPr>
          <a:xfrm>
            <a:off x="521328" y="1652577"/>
            <a:ext cx="2922598" cy="369332"/>
          </a:xfrm>
          <a:prstGeom prst="rect">
            <a:avLst/>
          </a:prstGeom>
          <a:noFill/>
        </p:spPr>
        <p:txBody>
          <a:bodyPr wrap="square" rtlCol="0">
            <a:spAutoFit/>
          </a:bodyPr>
          <a:lstStyle/>
          <a:p>
            <a:r>
              <a:rPr lang="en-US" altLang="zh-CN" b="1" dirty="0">
                <a:latin typeface="Microsoft YaHei UI" panose="020B0503020204020204" pitchFamily="34" charset="-122"/>
                <a:ea typeface="Microsoft YaHei UI" panose="020B0503020204020204" pitchFamily="34" charset="-122"/>
              </a:rPr>
              <a:t>1.BERT</a:t>
            </a:r>
            <a:r>
              <a:rPr lang="zh-CN" altLang="en-US" b="1" dirty="0">
                <a:latin typeface="Microsoft YaHei UI" panose="020B0503020204020204" pitchFamily="34" charset="-122"/>
                <a:ea typeface="Microsoft YaHei UI" panose="020B0503020204020204" pitchFamily="34" charset="-122"/>
              </a:rPr>
              <a:t>词向量模型优化</a:t>
            </a:r>
            <a:endParaRPr lang="zh-CN" altLang="en-US" b="1" dirty="0">
              <a:solidFill>
                <a:srgbClr val="FF0000"/>
              </a:solidFill>
              <a:latin typeface="Microsoft YaHei UI" panose="020B0503020204020204" pitchFamily="34" charset="-122"/>
              <a:ea typeface="Microsoft YaHei UI" panose="020B0503020204020204" pitchFamily="34" charset="-122"/>
            </a:endParaRPr>
          </a:p>
        </p:txBody>
      </p:sp>
      <p:sp>
        <p:nvSpPr>
          <p:cNvPr id="15" name="文本框 14">
            <a:extLst>
              <a:ext uri="{FF2B5EF4-FFF2-40B4-BE49-F238E27FC236}">
                <a16:creationId xmlns:a16="http://schemas.microsoft.com/office/drawing/2014/main" id="{79D76EE1-CD26-4358-B3F1-01ADD6F2C45C}"/>
              </a:ext>
            </a:extLst>
          </p:cNvPr>
          <p:cNvSpPr txBox="1"/>
          <p:nvPr/>
        </p:nvSpPr>
        <p:spPr>
          <a:xfrm>
            <a:off x="4599195" y="864428"/>
            <a:ext cx="2935497" cy="646331"/>
          </a:xfrm>
          <a:prstGeom prst="rect">
            <a:avLst/>
          </a:prstGeom>
          <a:noFill/>
        </p:spPr>
        <p:txBody>
          <a:bodyPr wrap="square" rtlCol="0" anchor="t">
            <a:spAutoFit/>
          </a:bodyPr>
          <a:lstStyle/>
          <a:p>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rPr>
              <a:t>改进与创新</a:t>
            </a:r>
          </a:p>
        </p:txBody>
      </p:sp>
      <p:sp>
        <p:nvSpPr>
          <p:cNvPr id="17" name="文本框 16">
            <a:extLst>
              <a:ext uri="{FF2B5EF4-FFF2-40B4-BE49-F238E27FC236}">
                <a16:creationId xmlns:a16="http://schemas.microsoft.com/office/drawing/2014/main" id="{16F3CB27-F85D-44EB-8B0B-3333F4EB7536}"/>
              </a:ext>
            </a:extLst>
          </p:cNvPr>
          <p:cNvSpPr txBox="1"/>
          <p:nvPr/>
        </p:nvSpPr>
        <p:spPr>
          <a:xfrm>
            <a:off x="521328" y="3179922"/>
            <a:ext cx="2922598" cy="369332"/>
          </a:xfrm>
          <a:prstGeom prst="rect">
            <a:avLst/>
          </a:prstGeom>
          <a:noFill/>
        </p:spPr>
        <p:txBody>
          <a:bodyPr wrap="square" rtlCol="0">
            <a:spAutoFit/>
          </a:bodyPr>
          <a:lstStyle/>
          <a:p>
            <a:r>
              <a:rPr lang="en-US" altLang="zh-CN" b="1" dirty="0">
                <a:latin typeface="Microsoft YaHei UI" panose="020B0503020204020204" pitchFamily="34" charset="-122"/>
                <a:ea typeface="Microsoft YaHei UI" panose="020B0503020204020204" pitchFamily="34" charset="-122"/>
              </a:rPr>
              <a:t>2.Mish</a:t>
            </a:r>
            <a:r>
              <a:rPr lang="zh-CN" altLang="en-US" b="1" dirty="0">
                <a:latin typeface="Microsoft YaHei UI" panose="020B0503020204020204" pitchFamily="34" charset="-122"/>
                <a:ea typeface="Microsoft YaHei UI" panose="020B0503020204020204" pitchFamily="34" charset="-122"/>
              </a:rPr>
              <a:t>激活函数优化</a:t>
            </a:r>
            <a:endParaRPr lang="zh-CN" altLang="en-US" b="1" dirty="0">
              <a:solidFill>
                <a:srgbClr val="FF0000"/>
              </a:solidFill>
              <a:latin typeface="Microsoft YaHei UI" panose="020B0503020204020204" pitchFamily="34" charset="-122"/>
              <a:ea typeface="Microsoft YaHei UI" panose="020B0503020204020204" pitchFamily="34" charset="-122"/>
            </a:endParaRPr>
          </a:p>
        </p:txBody>
      </p:sp>
      <p:sp>
        <p:nvSpPr>
          <p:cNvPr id="18" name="文本框 17">
            <a:extLst>
              <a:ext uri="{FF2B5EF4-FFF2-40B4-BE49-F238E27FC236}">
                <a16:creationId xmlns:a16="http://schemas.microsoft.com/office/drawing/2014/main" id="{3CDB897E-F9DC-4C97-AD6B-4A60105B7004}"/>
              </a:ext>
            </a:extLst>
          </p:cNvPr>
          <p:cNvSpPr txBox="1"/>
          <p:nvPr/>
        </p:nvSpPr>
        <p:spPr>
          <a:xfrm>
            <a:off x="521328" y="4517694"/>
            <a:ext cx="2922598" cy="369332"/>
          </a:xfrm>
          <a:prstGeom prst="rect">
            <a:avLst/>
          </a:prstGeom>
          <a:noFill/>
        </p:spPr>
        <p:txBody>
          <a:bodyPr wrap="square" rtlCol="0">
            <a:spAutoFit/>
          </a:bodyPr>
          <a:lstStyle/>
          <a:p>
            <a:r>
              <a:rPr lang="en-US" altLang="zh-CN" b="1" dirty="0">
                <a:latin typeface="Microsoft YaHei UI" panose="020B0503020204020204" pitchFamily="34" charset="-122"/>
                <a:ea typeface="Microsoft YaHei UI" panose="020B0503020204020204" pitchFamily="34" charset="-122"/>
              </a:rPr>
              <a:t>3.</a:t>
            </a:r>
            <a:r>
              <a:rPr lang="zh-CN" altLang="en-US" b="1" dirty="0">
                <a:latin typeface="Microsoft YaHei UI" panose="020B0503020204020204" pitchFamily="34" charset="-122"/>
                <a:ea typeface="Microsoft YaHei UI" panose="020B0503020204020204" pitchFamily="34" charset="-122"/>
              </a:rPr>
              <a:t>引入批标准化改善性能</a:t>
            </a:r>
            <a:endParaRPr lang="zh-CN" altLang="en-US" b="1" dirty="0">
              <a:solidFill>
                <a:srgbClr val="FF0000"/>
              </a:solidFill>
              <a:latin typeface="Microsoft YaHei UI" panose="020B0503020204020204" pitchFamily="34" charset="-122"/>
              <a:ea typeface="Microsoft YaHei UI" panose="020B0503020204020204" pitchFamily="34" charset="-122"/>
            </a:endParaRPr>
          </a:p>
        </p:txBody>
      </p:sp>
      <p:sp>
        <p:nvSpPr>
          <p:cNvPr id="20" name="文本框 19">
            <a:extLst>
              <a:ext uri="{FF2B5EF4-FFF2-40B4-BE49-F238E27FC236}">
                <a16:creationId xmlns:a16="http://schemas.microsoft.com/office/drawing/2014/main" id="{D8B762F7-9EAF-47AA-AD1C-991F20C7A72C}"/>
              </a:ext>
            </a:extLst>
          </p:cNvPr>
          <p:cNvSpPr txBox="1"/>
          <p:nvPr/>
        </p:nvSpPr>
        <p:spPr>
          <a:xfrm>
            <a:off x="771579" y="3658308"/>
            <a:ext cx="4261338" cy="646331"/>
          </a:xfrm>
          <a:prstGeom prst="rect">
            <a:avLst/>
          </a:prstGeom>
          <a:noFill/>
          <a:ln w="28575">
            <a:solidFill>
              <a:schemeClr val="tx2"/>
            </a:solidFill>
          </a:ln>
        </p:spPr>
        <p:txBody>
          <a:bodyPr wrap="square" rtlCol="0">
            <a:spAutoFit/>
          </a:bodyPr>
          <a:lstStyle/>
          <a:p>
            <a:r>
              <a:rPr lang="zh-CN" altLang="en-US" dirty="0">
                <a:latin typeface="Microsoft YaHei UI" panose="020B0503020204020204" pitchFamily="34" charset="-122"/>
                <a:ea typeface="Microsoft YaHei UI" panose="020B0503020204020204" pitchFamily="34" charset="-122"/>
                <a:cs typeface="微软雅黑" panose="020B0503020204020204" charset="-122"/>
              </a:rPr>
              <a:t>以</a:t>
            </a:r>
            <a:r>
              <a:rPr lang="en-US" altLang="zh-CN" dirty="0">
                <a:latin typeface="Microsoft YaHei UI" panose="020B0503020204020204" pitchFamily="34" charset="-122"/>
                <a:ea typeface="Microsoft YaHei UI" panose="020B0503020204020204" pitchFamily="34" charset="-122"/>
                <a:cs typeface="微软雅黑" panose="020B0503020204020204" charset="-122"/>
              </a:rPr>
              <a:t>Mish</a:t>
            </a:r>
            <a:r>
              <a:rPr lang="zh-CN" altLang="zh-CN" b="1" dirty="0">
                <a:solidFill>
                  <a:srgbClr val="FF0000"/>
                </a:solidFill>
              </a:rPr>
              <a:t>替代</a:t>
            </a:r>
            <a:r>
              <a:rPr lang="en-US" altLang="zh-CN" dirty="0" err="1"/>
              <a:t>ReLU</a:t>
            </a:r>
            <a:r>
              <a:rPr lang="zh-CN" altLang="zh-CN" dirty="0"/>
              <a:t>后，</a:t>
            </a:r>
            <a:r>
              <a:rPr lang="en-US" altLang="zh-CN" dirty="0"/>
              <a:t>Test Accuracy</a:t>
            </a:r>
            <a:r>
              <a:rPr lang="zh-CN" altLang="en-US" dirty="0"/>
              <a:t>达到</a:t>
            </a:r>
            <a:r>
              <a:rPr lang="en-US" altLang="zh-CN" dirty="0"/>
              <a:t>95.67%</a:t>
            </a:r>
            <a:r>
              <a:rPr lang="zh-CN" altLang="zh-CN" dirty="0"/>
              <a:t>，上升了</a:t>
            </a:r>
            <a:r>
              <a:rPr lang="en-US" altLang="zh-CN" b="1" dirty="0">
                <a:solidFill>
                  <a:srgbClr val="FF0000"/>
                </a:solidFill>
              </a:rPr>
              <a:t>0.3%</a:t>
            </a:r>
            <a:r>
              <a:rPr lang="zh-CN" altLang="en-US" b="1" dirty="0">
                <a:solidFill>
                  <a:srgbClr val="FF0000"/>
                </a:solidFill>
              </a:rPr>
              <a:t>，</a:t>
            </a:r>
            <a:r>
              <a:rPr lang="zh-CN" altLang="zh-CN" b="1" dirty="0">
                <a:solidFill>
                  <a:srgbClr val="FF0000"/>
                </a:solidFill>
              </a:rPr>
              <a:t>准确率得到了提高</a:t>
            </a:r>
            <a:endParaRPr lang="en-US" altLang="zh-CN" b="1" dirty="0">
              <a:solidFill>
                <a:srgbClr val="FF0000"/>
              </a:solidFill>
            </a:endParaRPr>
          </a:p>
        </p:txBody>
      </p:sp>
      <p:sp>
        <p:nvSpPr>
          <p:cNvPr id="21" name="文本框 20">
            <a:extLst>
              <a:ext uri="{FF2B5EF4-FFF2-40B4-BE49-F238E27FC236}">
                <a16:creationId xmlns:a16="http://schemas.microsoft.com/office/drawing/2014/main" id="{753E0757-FE35-4800-BB70-C4FBB906C123}"/>
              </a:ext>
            </a:extLst>
          </p:cNvPr>
          <p:cNvSpPr txBox="1"/>
          <p:nvPr/>
        </p:nvSpPr>
        <p:spPr>
          <a:xfrm>
            <a:off x="742192" y="2110467"/>
            <a:ext cx="4320112" cy="923330"/>
          </a:xfrm>
          <a:prstGeom prst="rect">
            <a:avLst/>
          </a:prstGeom>
          <a:noFill/>
          <a:ln w="28575">
            <a:solidFill>
              <a:schemeClr val="tx2"/>
            </a:solidFill>
          </a:ln>
        </p:spPr>
        <p:txBody>
          <a:bodyPr wrap="square" rtlCol="0">
            <a:spAutoFit/>
          </a:bodyPr>
          <a:lstStyle/>
          <a:p>
            <a:r>
              <a:rPr lang="zh-CN" altLang="zh-CN" dirty="0"/>
              <a:t>比较了</a:t>
            </a:r>
            <a:r>
              <a:rPr lang="en-US" altLang="zh-CN" dirty="0"/>
              <a:t>BERT</a:t>
            </a:r>
            <a:r>
              <a:rPr lang="zh-CN" altLang="zh-CN" dirty="0"/>
              <a:t>，</a:t>
            </a:r>
            <a:r>
              <a:rPr lang="en-US" altLang="zh-CN" dirty="0"/>
              <a:t>BERT_CNN</a:t>
            </a:r>
            <a:r>
              <a:rPr lang="zh-CN" altLang="zh-CN" dirty="0"/>
              <a:t>以及</a:t>
            </a:r>
            <a:r>
              <a:rPr lang="en-US" altLang="zh-CN" dirty="0"/>
              <a:t>BERT_DPCNN</a:t>
            </a:r>
            <a:r>
              <a:rPr lang="zh-CN" altLang="zh-CN" dirty="0"/>
              <a:t>，最后采用了</a:t>
            </a:r>
            <a:r>
              <a:rPr lang="zh-CN" altLang="zh-CN" b="1" dirty="0">
                <a:solidFill>
                  <a:srgbClr val="FF0000"/>
                </a:solidFill>
              </a:rPr>
              <a:t>准确率较高且无过拟合现象</a:t>
            </a:r>
            <a:r>
              <a:rPr lang="zh-CN" altLang="zh-CN" dirty="0"/>
              <a:t>的</a:t>
            </a:r>
            <a:r>
              <a:rPr lang="en-US" altLang="zh-CN" dirty="0"/>
              <a:t>BERT_DPCNN</a:t>
            </a:r>
            <a:r>
              <a:rPr lang="zh-CN" altLang="en-US" dirty="0"/>
              <a:t>。</a:t>
            </a:r>
            <a:endParaRPr lang="en-US" altLang="zh-CN" b="1" dirty="0">
              <a:solidFill>
                <a:srgbClr val="FF0000"/>
              </a:solidFill>
            </a:endParaRPr>
          </a:p>
        </p:txBody>
      </p:sp>
      <p:sp>
        <p:nvSpPr>
          <p:cNvPr id="22" name="文本框 21">
            <a:extLst>
              <a:ext uri="{FF2B5EF4-FFF2-40B4-BE49-F238E27FC236}">
                <a16:creationId xmlns:a16="http://schemas.microsoft.com/office/drawing/2014/main" id="{77808388-7131-47F7-BCCF-8DB195DD168C}"/>
              </a:ext>
            </a:extLst>
          </p:cNvPr>
          <p:cNvSpPr txBox="1"/>
          <p:nvPr/>
        </p:nvSpPr>
        <p:spPr>
          <a:xfrm>
            <a:off x="771579" y="5013656"/>
            <a:ext cx="4261338" cy="1200329"/>
          </a:xfrm>
          <a:prstGeom prst="rect">
            <a:avLst/>
          </a:prstGeom>
          <a:noFill/>
          <a:ln w="28575">
            <a:solidFill>
              <a:schemeClr val="tx2"/>
            </a:solidFill>
          </a:ln>
        </p:spPr>
        <p:txBody>
          <a:bodyPr wrap="square" rtlCol="0">
            <a:spAutoFit/>
          </a:bodyPr>
          <a:lstStyle/>
          <a:p>
            <a:r>
              <a:rPr lang="zh-CN" altLang="en-US" dirty="0"/>
              <a:t>在</a:t>
            </a:r>
            <a:r>
              <a:rPr lang="en-US" altLang="zh-CN" dirty="0"/>
              <a:t>DPCNN</a:t>
            </a:r>
            <a:r>
              <a:rPr lang="zh-CN" altLang="en-US" dirty="0"/>
              <a:t>部分中的每一个</a:t>
            </a:r>
            <a:r>
              <a:rPr lang="en-US" altLang="zh-CN" dirty="0"/>
              <a:t>block</a:t>
            </a:r>
            <a:r>
              <a:rPr lang="zh-CN" altLang="en-US" dirty="0"/>
              <a:t>的最后都加入了一层</a:t>
            </a:r>
            <a:r>
              <a:rPr lang="en-US" altLang="zh-CN" b="1" dirty="0">
                <a:solidFill>
                  <a:srgbClr val="FF0000"/>
                </a:solidFill>
              </a:rPr>
              <a:t>Batch normalization</a:t>
            </a:r>
            <a:r>
              <a:rPr lang="zh-CN" altLang="en-US" b="1" dirty="0">
                <a:solidFill>
                  <a:srgbClr val="FF0000"/>
                </a:solidFill>
              </a:rPr>
              <a:t>，</a:t>
            </a:r>
            <a:r>
              <a:rPr lang="zh-CN" altLang="en-US" dirty="0"/>
              <a:t>使得</a:t>
            </a:r>
            <a:r>
              <a:rPr lang="zh-CN" altLang="en-US" b="1" dirty="0">
                <a:solidFill>
                  <a:srgbClr val="FF0000"/>
                </a:solidFill>
              </a:rPr>
              <a:t>训练速度加快，准确率上升到</a:t>
            </a:r>
            <a:r>
              <a:rPr lang="en-US" altLang="zh-CN" b="1" dirty="0">
                <a:solidFill>
                  <a:srgbClr val="FF0000"/>
                </a:solidFill>
              </a:rPr>
              <a:t>95.93%</a:t>
            </a:r>
            <a:r>
              <a:rPr lang="zh-CN" altLang="en-US" b="1" dirty="0">
                <a:solidFill>
                  <a:srgbClr val="FF0000"/>
                </a:solidFill>
              </a:rPr>
              <a:t>，</a:t>
            </a:r>
            <a:r>
              <a:rPr lang="zh-CN" altLang="zh-CN" b="1" dirty="0">
                <a:solidFill>
                  <a:srgbClr val="FF0000"/>
                </a:solidFill>
              </a:rPr>
              <a:t>上升了</a:t>
            </a:r>
            <a:r>
              <a:rPr lang="en-US" altLang="zh-CN" b="1" dirty="0">
                <a:solidFill>
                  <a:srgbClr val="FF0000"/>
                </a:solidFill>
              </a:rPr>
              <a:t>0.56%</a:t>
            </a:r>
            <a:r>
              <a:rPr lang="zh-CN" altLang="en-US" b="1" dirty="0">
                <a:solidFill>
                  <a:srgbClr val="FF0000"/>
                </a:solidFill>
              </a:rPr>
              <a:t>。</a:t>
            </a:r>
            <a:endParaRPr lang="zh-CN" altLang="zh-CN" dirty="0"/>
          </a:p>
        </p:txBody>
      </p:sp>
      <p:pic>
        <p:nvPicPr>
          <p:cNvPr id="34" name="图片 33" descr="C:\Users\13994\AppData\Local\Temp\WeChat Files\13deb2c29044bbbe3bcda3329a5b6e1.png">
            <a:extLst>
              <a:ext uri="{FF2B5EF4-FFF2-40B4-BE49-F238E27FC236}">
                <a16:creationId xmlns:a16="http://schemas.microsoft.com/office/drawing/2014/main" id="{C57BFC9C-09CE-4763-AFBE-D49A8EAC92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78059" y="4337347"/>
            <a:ext cx="3836707" cy="1896522"/>
          </a:xfrm>
          <a:prstGeom prst="rect">
            <a:avLst/>
          </a:prstGeom>
          <a:noFill/>
          <a:ln>
            <a:noFill/>
          </a:ln>
        </p:spPr>
      </p:pic>
      <p:sp>
        <p:nvSpPr>
          <p:cNvPr id="35" name="文本框 34">
            <a:extLst>
              <a:ext uri="{FF2B5EF4-FFF2-40B4-BE49-F238E27FC236}">
                <a16:creationId xmlns:a16="http://schemas.microsoft.com/office/drawing/2014/main" id="{3C315AC4-E2CB-4E22-B849-50FAB7C9EF77}"/>
              </a:ext>
            </a:extLst>
          </p:cNvPr>
          <p:cNvSpPr txBox="1"/>
          <p:nvPr/>
        </p:nvSpPr>
        <p:spPr>
          <a:xfrm>
            <a:off x="7772318" y="4156407"/>
            <a:ext cx="3255228" cy="369332"/>
          </a:xfrm>
          <a:prstGeom prst="rect">
            <a:avLst/>
          </a:prstGeom>
          <a:noFill/>
        </p:spPr>
        <p:txBody>
          <a:bodyPr wrap="square" rtlCol="0">
            <a:spAutoFit/>
          </a:bodyPr>
          <a:lstStyle/>
          <a:p>
            <a:r>
              <a:rPr lang="zh-CN" altLang="en-US" b="1" dirty="0">
                <a:latin typeface="Microsoft YaHei UI" panose="020B0503020204020204" pitchFamily="34" charset="-122"/>
                <a:ea typeface="Microsoft YaHei UI" panose="020B0503020204020204" pitchFamily="34" charset="-122"/>
              </a:rPr>
              <a:t>改进后的</a:t>
            </a:r>
            <a:r>
              <a:rPr lang="en-US" altLang="zh-CN" b="1" dirty="0">
                <a:latin typeface="Microsoft YaHei UI" panose="020B0503020204020204" pitchFamily="34" charset="-122"/>
                <a:ea typeface="Microsoft YaHei UI" panose="020B0503020204020204" pitchFamily="34" charset="-122"/>
              </a:rPr>
              <a:t>DPCNN</a:t>
            </a:r>
            <a:r>
              <a:rPr lang="zh-CN" altLang="en-US" b="1" dirty="0">
                <a:latin typeface="Microsoft YaHei UI" panose="020B0503020204020204" pitchFamily="34" charset="-122"/>
                <a:ea typeface="Microsoft YaHei UI" panose="020B0503020204020204" pitchFamily="34" charset="-122"/>
              </a:rPr>
              <a:t>的整体结构</a:t>
            </a:r>
            <a:endParaRPr lang="zh-CN" altLang="en-US" b="1" dirty="0"/>
          </a:p>
        </p:txBody>
      </p:sp>
      <p:sp>
        <p:nvSpPr>
          <p:cNvPr id="36" name="文本框 35">
            <a:extLst>
              <a:ext uri="{FF2B5EF4-FFF2-40B4-BE49-F238E27FC236}">
                <a16:creationId xmlns:a16="http://schemas.microsoft.com/office/drawing/2014/main" id="{ABC7F71A-F565-4756-BFD2-0FB7DA2A78BA}"/>
              </a:ext>
            </a:extLst>
          </p:cNvPr>
          <p:cNvSpPr txBox="1"/>
          <p:nvPr/>
        </p:nvSpPr>
        <p:spPr>
          <a:xfrm>
            <a:off x="7831133" y="6212248"/>
            <a:ext cx="3383633" cy="369332"/>
          </a:xfrm>
          <a:prstGeom prst="rect">
            <a:avLst/>
          </a:prstGeom>
          <a:noFill/>
        </p:spPr>
        <p:txBody>
          <a:bodyPr wrap="square" rtlCol="0">
            <a:spAutoFit/>
          </a:bodyPr>
          <a:lstStyle/>
          <a:p>
            <a:r>
              <a:rPr lang="zh-CN" altLang="en-US" b="1" dirty="0">
                <a:latin typeface="Microsoft YaHei UI" panose="020B0503020204020204" pitchFamily="34" charset="-122"/>
                <a:ea typeface="Microsoft YaHei UI" panose="020B0503020204020204" pitchFamily="34" charset="-122"/>
              </a:rPr>
              <a:t>加入</a:t>
            </a:r>
            <a:r>
              <a:rPr lang="en-US" altLang="zh-CN" b="1" dirty="0">
                <a:latin typeface="Microsoft YaHei UI" panose="020B0503020204020204" pitchFamily="34" charset="-122"/>
                <a:ea typeface="Microsoft YaHei UI" panose="020B0503020204020204" pitchFamily="34" charset="-122"/>
              </a:rPr>
              <a:t>BN</a:t>
            </a:r>
            <a:r>
              <a:rPr lang="zh-CN" altLang="en-US" b="1" dirty="0">
                <a:latin typeface="Microsoft YaHei UI" panose="020B0503020204020204" pitchFamily="34" charset="-122"/>
                <a:ea typeface="Microsoft YaHei UI" panose="020B0503020204020204" pitchFamily="34" charset="-122"/>
              </a:rPr>
              <a:t>后的网络示意图</a:t>
            </a:r>
          </a:p>
        </p:txBody>
      </p:sp>
      <p:sp>
        <p:nvSpPr>
          <p:cNvPr id="7" name="矩形 6">
            <a:extLst>
              <a:ext uri="{FF2B5EF4-FFF2-40B4-BE49-F238E27FC236}">
                <a16:creationId xmlns:a16="http://schemas.microsoft.com/office/drawing/2014/main" id="{2A1B9F72-9D92-45F6-8637-DDEA68BFF36E}"/>
              </a:ext>
            </a:extLst>
          </p:cNvPr>
          <p:cNvSpPr/>
          <p:nvPr/>
        </p:nvSpPr>
        <p:spPr>
          <a:xfrm>
            <a:off x="104553" y="6454782"/>
            <a:ext cx="8512629" cy="295530"/>
          </a:xfrm>
          <a:prstGeom prst="rect">
            <a:avLst/>
          </a:prstGeom>
        </p:spPr>
        <p:txBody>
          <a:bodyPr wrap="square">
            <a:spAutoFit/>
          </a:bodyPr>
          <a:lstStyle/>
          <a:p>
            <a:pPr indent="266700" algn="just">
              <a:lnSpc>
                <a:spcPct val="150000"/>
              </a:lnSpc>
              <a:spcAft>
                <a:spcPts val="0"/>
              </a:spcAft>
            </a:pPr>
            <a:r>
              <a:rPr lang="en-US" altLang="zh-CN" sz="1000" dirty="0">
                <a:latin typeface="Times New Roman" panose="02020603050405020304" pitchFamily="18" charset="0"/>
                <a:ea typeface="宋体" panose="02010600030101010101" pitchFamily="2" charset="-122"/>
              </a:rPr>
              <a:t>[4]</a:t>
            </a:r>
            <a:r>
              <a:rPr lang="en-US" altLang="zh-CN" sz="1000" dirty="0" err="1">
                <a:latin typeface="Times New Roman" panose="02020603050405020304" pitchFamily="18" charset="0"/>
                <a:ea typeface="宋体" panose="02010600030101010101" pitchFamily="2" charset="-122"/>
              </a:rPr>
              <a:t>Misra</a:t>
            </a:r>
            <a:r>
              <a:rPr lang="en-US" altLang="zh-CN" sz="1000" dirty="0">
                <a:latin typeface="Times New Roman" panose="02020603050405020304" pitchFamily="18" charset="0"/>
                <a:ea typeface="宋体" panose="02010600030101010101" pitchFamily="2" charset="-122"/>
              </a:rPr>
              <a:t>, </a:t>
            </a:r>
            <a:r>
              <a:rPr lang="en-US" altLang="zh-CN" sz="1000" dirty="0" err="1">
                <a:latin typeface="Times New Roman" panose="02020603050405020304" pitchFamily="18" charset="0"/>
                <a:ea typeface="宋体" panose="02010600030101010101" pitchFamily="2" charset="-122"/>
              </a:rPr>
              <a:t>Diganta</a:t>
            </a:r>
            <a:r>
              <a:rPr lang="en-US" altLang="zh-CN" sz="1000" dirty="0">
                <a:latin typeface="Times New Roman" panose="02020603050405020304" pitchFamily="18" charset="0"/>
                <a:ea typeface="宋体" panose="02010600030101010101" pitchFamily="2" charset="-122"/>
              </a:rPr>
              <a:t>. Mish: A Self Regularized Non-Monotonic Neural Activation Function[J]. </a:t>
            </a:r>
            <a:r>
              <a:rPr lang="en-US" altLang="zh-CN" sz="1000" dirty="0" err="1">
                <a:latin typeface="Times New Roman" panose="02020603050405020304" pitchFamily="18" charset="0"/>
                <a:ea typeface="宋体" panose="02010600030101010101" pitchFamily="2" charset="-122"/>
              </a:rPr>
              <a:t>arXiv</a:t>
            </a:r>
            <a:r>
              <a:rPr lang="en-US" altLang="zh-CN" sz="1000" dirty="0">
                <a:latin typeface="Times New Roman" panose="02020603050405020304" pitchFamily="18" charset="0"/>
                <a:ea typeface="宋体" panose="02010600030101010101" pitchFamily="2" charset="-122"/>
              </a:rPr>
              <a:t> preprint arXiv:1908.08681, 2019.</a:t>
            </a:r>
            <a:endParaRPr lang="zh-CN" altLang="zh-CN" sz="1000" dirty="0">
              <a:latin typeface="Times New Roman" panose="02020603050405020304" pitchFamily="18" charset="0"/>
              <a:ea typeface="宋体" panose="02010600030101010101" pitchFamily="2" charset="-122"/>
            </a:endParaRPr>
          </a:p>
        </p:txBody>
      </p:sp>
      <p:sp>
        <p:nvSpPr>
          <p:cNvPr id="24" name="燕尾形 4">
            <a:extLst>
              <a:ext uri="{FF2B5EF4-FFF2-40B4-BE49-F238E27FC236}">
                <a16:creationId xmlns:a16="http://schemas.microsoft.com/office/drawing/2014/main" id="{D1AC612B-160A-4963-BAE2-14EAEC07DC7C}"/>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33" name="燕尾形 5">
            <a:extLst>
              <a:ext uri="{FF2B5EF4-FFF2-40B4-BE49-F238E27FC236}">
                <a16:creationId xmlns:a16="http://schemas.microsoft.com/office/drawing/2014/main" id="{F51AF2E6-2A53-4EFC-BEE1-9EB3546E70C9}"/>
              </a:ext>
            </a:extLst>
          </p:cNvPr>
          <p:cNvSpPr/>
          <p:nvPr/>
        </p:nvSpPr>
        <p:spPr>
          <a:xfrm>
            <a:off x="4581179" y="29485"/>
            <a:ext cx="1911781" cy="53423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37" name="燕尾形 6">
            <a:extLst>
              <a:ext uri="{FF2B5EF4-FFF2-40B4-BE49-F238E27FC236}">
                <a16:creationId xmlns:a16="http://schemas.microsoft.com/office/drawing/2014/main" id="{1B5939B0-7614-43C9-8466-0BB4DE839155}"/>
              </a:ext>
            </a:extLst>
          </p:cNvPr>
          <p:cNvSpPr/>
          <p:nvPr/>
        </p:nvSpPr>
        <p:spPr>
          <a:xfrm>
            <a:off x="2926488" y="30335"/>
            <a:ext cx="1819620"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38" name="直接连接符 37">
            <a:extLst>
              <a:ext uri="{FF2B5EF4-FFF2-40B4-BE49-F238E27FC236}">
                <a16:creationId xmlns:a16="http://schemas.microsoft.com/office/drawing/2014/main" id="{65762256-8D0E-4BD8-9512-BBE4172C749A}"/>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39" name="燕尾形 6">
            <a:extLst>
              <a:ext uri="{FF2B5EF4-FFF2-40B4-BE49-F238E27FC236}">
                <a16:creationId xmlns:a16="http://schemas.microsoft.com/office/drawing/2014/main" id="{739A260F-1C94-4243-80B8-961F1C551950}"/>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40" name="燕尾形 6">
            <a:extLst>
              <a:ext uri="{FF2B5EF4-FFF2-40B4-BE49-F238E27FC236}">
                <a16:creationId xmlns:a16="http://schemas.microsoft.com/office/drawing/2014/main" id="{A824F78C-E286-489D-AC6D-D18569EB55AD}"/>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41" name="燕尾形 6">
            <a:extLst>
              <a:ext uri="{FF2B5EF4-FFF2-40B4-BE49-F238E27FC236}">
                <a16:creationId xmlns:a16="http://schemas.microsoft.com/office/drawing/2014/main" id="{1CD09913-DF09-4409-BBC6-D6221307AB05}"/>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42" name="文本框 41">
            <a:extLst>
              <a:ext uri="{FF2B5EF4-FFF2-40B4-BE49-F238E27FC236}">
                <a16:creationId xmlns:a16="http://schemas.microsoft.com/office/drawing/2014/main" id="{3E2064C7-00B9-4B17-9A49-5C104EE82D1D}"/>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3" name="Rectangle 8">
            <a:extLst>
              <a:ext uri="{FF2B5EF4-FFF2-40B4-BE49-F238E27FC236}">
                <a16:creationId xmlns:a16="http://schemas.microsoft.com/office/drawing/2014/main" id="{95B1E672-FA6F-42EC-B41A-CE2F45DCD949}"/>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44" name="Rectangle 58">
            <a:extLst>
              <a:ext uri="{FF2B5EF4-FFF2-40B4-BE49-F238E27FC236}">
                <a16:creationId xmlns:a16="http://schemas.microsoft.com/office/drawing/2014/main" id="{F69D3A9C-DEB7-4E3A-B68D-2368F40E4B62}"/>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1796452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2720370" y="974277"/>
            <a:ext cx="8563933" cy="646331"/>
          </a:xfrm>
          <a:prstGeom prst="rect">
            <a:avLst/>
          </a:prstGeom>
          <a:noFill/>
        </p:spPr>
        <p:txBody>
          <a:bodyPr wrap="square" rtlCol="0" anchor="t">
            <a:spAutoFit/>
          </a:bodyPr>
          <a:lstStyle/>
          <a:p>
            <a:r>
              <a:rPr lang="en-US" altLang="zh-CN"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BERT-DPCNN</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无关微博过滤结果</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3" name="表格 3"/>
          <p:cNvGraphicFramePr>
            <a:graphicFrameLocks noGrp="1"/>
          </p:cNvGraphicFramePr>
          <p:nvPr/>
        </p:nvGraphicFramePr>
        <p:xfrm>
          <a:off x="1816558" y="2343836"/>
          <a:ext cx="8127999" cy="914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000"/>
                    </a:ext>
                  </a:extLst>
                </a:gridCol>
                <a:gridCol w="2709333">
                  <a:extLst>
                    <a:ext uri="{9D8B030D-6E8A-4147-A177-3AD203B41FA5}">
                      <a16:colId xmlns:a16="http://schemas.microsoft.com/office/drawing/2014/main" val="20001"/>
                    </a:ext>
                  </a:extLst>
                </a:gridCol>
                <a:gridCol w="2709333">
                  <a:extLst>
                    <a:ext uri="{9D8B030D-6E8A-4147-A177-3AD203B41FA5}">
                      <a16:colId xmlns:a16="http://schemas.microsoft.com/office/drawing/2014/main" val="20002"/>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lt1"/>
                          </a:solidFill>
                          <a:latin typeface="+mn-lt"/>
                          <a:ea typeface="+mn-ea"/>
                          <a:cs typeface="+mn-cs"/>
                        </a:rPr>
                        <a:t>相关新闻</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lt1"/>
                          </a:solidFill>
                          <a:latin typeface="+mn-lt"/>
                          <a:ea typeface="+mn-ea"/>
                          <a:cs typeface="+mn-cs"/>
                        </a:rPr>
                        <a:t>无关新闻</a:t>
                      </a:r>
                    </a:p>
                  </a:txBody>
                  <a:tcPr>
                    <a:solidFill>
                      <a:schemeClr val="accent1">
                        <a:lumMod val="50000"/>
                      </a:schemeClr>
                    </a:solidFill>
                  </a:tcPr>
                </a:tc>
                <a:extLst>
                  <a:ext uri="{0D108BD9-81ED-4DB2-BD59-A6C34878D82A}">
                    <a16:rowId xmlns:a16="http://schemas.microsoft.com/office/drawing/2014/main" val="10000"/>
                  </a:ext>
                </a:extLst>
              </a:tr>
              <a:tr h="3333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dk1"/>
                          </a:solidFill>
                          <a:latin typeface="+mn-lt"/>
                          <a:ea typeface="+mn-ea"/>
                          <a:cs typeface="+mn-cs"/>
                        </a:rPr>
                        <a:t>自建数据集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6863</a:t>
                      </a:r>
                      <a:endParaRPr lang="zh-CN" altLang="en-US" sz="2400" b="1"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3137</a:t>
                      </a:r>
                      <a:endParaRPr lang="zh-CN" altLang="en-US" sz="2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bl>
          </a:graphicData>
        </a:graphic>
      </p:graphicFrame>
      <p:sp>
        <p:nvSpPr>
          <p:cNvPr id="4" name="文本框 3"/>
          <p:cNvSpPr txBox="1"/>
          <p:nvPr/>
        </p:nvSpPr>
        <p:spPr>
          <a:xfrm>
            <a:off x="1617239" y="1786721"/>
            <a:ext cx="8635697" cy="461665"/>
          </a:xfrm>
          <a:prstGeom prst="rect">
            <a:avLst/>
          </a:prstGeom>
          <a:noFill/>
        </p:spPr>
        <p:txBody>
          <a:bodyPr wrap="none" rtlCol="0">
            <a:spAutoFit/>
          </a:bodyPr>
          <a:lstStyle/>
          <a:p>
            <a:r>
              <a:rPr lang="zh-CN" altLang="en-US" sz="2400" b="1" dirty="0">
                <a:solidFill>
                  <a:srgbClr val="FF0000"/>
                </a:solidFill>
              </a:rPr>
              <a:t>自建</a:t>
            </a:r>
            <a:r>
              <a:rPr lang="zh-CN" altLang="en-US" sz="2400" dirty="0"/>
              <a:t>分类新闻数据集，其中包含正样本</a:t>
            </a:r>
            <a:r>
              <a:rPr lang="en-US" altLang="zh-CN" sz="2400" b="1" dirty="0">
                <a:solidFill>
                  <a:srgbClr val="FF0000"/>
                </a:solidFill>
              </a:rPr>
              <a:t>6863</a:t>
            </a:r>
            <a:r>
              <a:rPr lang="zh-CN" altLang="en-US" sz="2400" dirty="0"/>
              <a:t>张，负样本</a:t>
            </a:r>
            <a:r>
              <a:rPr lang="en-US" altLang="zh-CN" sz="2400" b="1" dirty="0">
                <a:solidFill>
                  <a:srgbClr val="FF0000"/>
                </a:solidFill>
              </a:rPr>
              <a:t>3137</a:t>
            </a:r>
            <a:r>
              <a:rPr lang="zh-CN" altLang="en-US" sz="2400" dirty="0"/>
              <a:t>张</a:t>
            </a:r>
          </a:p>
        </p:txBody>
      </p:sp>
      <p:sp>
        <p:nvSpPr>
          <p:cNvPr id="31" name="文本框 14"/>
          <p:cNvSpPr txBox="1"/>
          <p:nvPr/>
        </p:nvSpPr>
        <p:spPr>
          <a:xfrm>
            <a:off x="747016" y="6280007"/>
            <a:ext cx="107205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latin typeface="微软雅黑" panose="020B0503020204020204" charset="-122"/>
                <a:ea typeface="微软雅黑" panose="020B0503020204020204" charset="-122"/>
                <a:cs typeface="微软雅黑" panose="020B0503020204020204" charset="-122"/>
              </a:rPr>
              <a:t>使用</a:t>
            </a:r>
            <a:r>
              <a:rPr lang="en-US" altLang="zh-CN" sz="2000" b="1" dirty="0">
                <a:latin typeface="微软雅黑" panose="020B0503020204020204" charset="-122"/>
                <a:ea typeface="微软雅黑" panose="020B0503020204020204" charset="-122"/>
                <a:cs typeface="微软雅黑" panose="020B0503020204020204" charset="-122"/>
              </a:rPr>
              <a:t>Mish</a:t>
            </a:r>
            <a:r>
              <a:rPr lang="zh-CN" altLang="en-US" sz="2000" b="1" dirty="0">
                <a:latin typeface="微软雅黑" panose="020B0503020204020204" charset="-122"/>
                <a:ea typeface="微软雅黑" panose="020B0503020204020204" charset="-122"/>
                <a:cs typeface="微软雅黑" panose="020B0503020204020204" charset="-122"/>
              </a:rPr>
              <a:t>激活函数以及批归一化的</a:t>
            </a:r>
            <a:r>
              <a:rPr lang="en-US" altLang="zh-CN" sz="2000" b="1" dirty="0">
                <a:latin typeface="微软雅黑" panose="020B0503020204020204" charset="-122"/>
                <a:ea typeface="微软雅黑" panose="020B0503020204020204" charset="-122"/>
                <a:cs typeface="微软雅黑" panose="020B0503020204020204" charset="-122"/>
              </a:rPr>
              <a:t>BERT_DPCNN</a:t>
            </a:r>
            <a:r>
              <a:rPr lang="zh-CN" altLang="en-US" sz="2000" b="1" dirty="0">
                <a:latin typeface="微软雅黑" panose="020B0503020204020204" charset="-122"/>
                <a:ea typeface="微软雅黑" panose="020B0503020204020204" charset="-122"/>
                <a:cs typeface="微软雅黑" panose="020B0503020204020204" charset="-122"/>
              </a:rPr>
              <a:t>在</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准确率，召回率，</a:t>
            </a:r>
            <a:r>
              <a:rPr lang="en-US" altLang="zh-CN" sz="2000" b="1" dirty="0">
                <a:solidFill>
                  <a:srgbClr val="FF0000"/>
                </a:solidFill>
                <a:latin typeface="微软雅黑" panose="020B0503020204020204" charset="-122"/>
                <a:ea typeface="微软雅黑" panose="020B0503020204020204" charset="-122"/>
                <a:cs typeface="微软雅黑" panose="020B0503020204020204" charset="-122"/>
              </a:rPr>
              <a:t>F1</a:t>
            </a:r>
            <a:r>
              <a:rPr lang="zh-CN" altLang="en-US" sz="2000" b="1" dirty="0">
                <a:latin typeface="微软雅黑" panose="020B0503020204020204" charset="-122"/>
                <a:ea typeface="微软雅黑" panose="020B0503020204020204" charset="-122"/>
                <a:cs typeface="微软雅黑" panose="020B0503020204020204" charset="-122"/>
              </a:rPr>
              <a:t>上均优于其他网络。</a:t>
            </a:r>
          </a:p>
        </p:txBody>
      </p:sp>
      <p:graphicFrame>
        <p:nvGraphicFramePr>
          <p:cNvPr id="5" name="表格 4">
            <a:extLst>
              <a:ext uri="{FF2B5EF4-FFF2-40B4-BE49-F238E27FC236}">
                <a16:creationId xmlns:a16="http://schemas.microsoft.com/office/drawing/2014/main" id="{F53EFF2D-F00B-4962-88B4-005471FCBA18}"/>
              </a:ext>
            </a:extLst>
          </p:cNvPr>
          <p:cNvGraphicFramePr>
            <a:graphicFrameLocks noGrp="1"/>
          </p:cNvGraphicFramePr>
          <p:nvPr/>
        </p:nvGraphicFramePr>
        <p:xfrm>
          <a:off x="1617239" y="3460899"/>
          <a:ext cx="8485772" cy="2684446"/>
        </p:xfrm>
        <a:graphic>
          <a:graphicData uri="http://schemas.openxmlformats.org/drawingml/2006/table">
            <a:tbl>
              <a:tblPr firstRow="1" bandRow="1">
                <a:tableStyleId>{5C22544A-7EE6-4342-B048-85BDC9FD1C3A}</a:tableStyleId>
              </a:tblPr>
              <a:tblGrid>
                <a:gridCol w="2953754">
                  <a:extLst>
                    <a:ext uri="{9D8B030D-6E8A-4147-A177-3AD203B41FA5}">
                      <a16:colId xmlns:a16="http://schemas.microsoft.com/office/drawing/2014/main" val="3228716740"/>
                    </a:ext>
                  </a:extLst>
                </a:gridCol>
                <a:gridCol w="1332972">
                  <a:extLst>
                    <a:ext uri="{9D8B030D-6E8A-4147-A177-3AD203B41FA5}">
                      <a16:colId xmlns:a16="http://schemas.microsoft.com/office/drawing/2014/main" val="1984210313"/>
                    </a:ext>
                  </a:extLst>
                </a:gridCol>
                <a:gridCol w="1472888">
                  <a:extLst>
                    <a:ext uri="{9D8B030D-6E8A-4147-A177-3AD203B41FA5}">
                      <a16:colId xmlns:a16="http://schemas.microsoft.com/office/drawing/2014/main" val="47803539"/>
                    </a:ext>
                  </a:extLst>
                </a:gridCol>
                <a:gridCol w="1295596">
                  <a:extLst>
                    <a:ext uri="{9D8B030D-6E8A-4147-A177-3AD203B41FA5}">
                      <a16:colId xmlns:a16="http://schemas.microsoft.com/office/drawing/2014/main" val="3660010879"/>
                    </a:ext>
                  </a:extLst>
                </a:gridCol>
                <a:gridCol w="1430562">
                  <a:extLst>
                    <a:ext uri="{9D8B030D-6E8A-4147-A177-3AD203B41FA5}">
                      <a16:colId xmlns:a16="http://schemas.microsoft.com/office/drawing/2014/main" val="760637388"/>
                    </a:ext>
                  </a:extLst>
                </a:gridCol>
              </a:tblGrid>
              <a:tr h="362839">
                <a:tc>
                  <a:txBody>
                    <a:bodyPr/>
                    <a:lstStyle/>
                    <a:p>
                      <a:r>
                        <a:rPr lang="zh-CN" altLang="en-US" dirty="0">
                          <a:solidFill>
                            <a:schemeClr val="tx1"/>
                          </a:solidFill>
                        </a:rPr>
                        <a:t>不同网络</a:t>
                      </a:r>
                    </a:p>
                  </a:txBody>
                  <a:tcPr/>
                </a:tc>
                <a:tc>
                  <a:txBody>
                    <a:bodyPr/>
                    <a:lstStyle/>
                    <a:p>
                      <a:r>
                        <a:rPr lang="en-US" altLang="zh-CN" dirty="0">
                          <a:solidFill>
                            <a:schemeClr val="tx1"/>
                          </a:solidFill>
                        </a:rPr>
                        <a:t>Accuracy</a:t>
                      </a:r>
                      <a:endParaRPr lang="zh-CN" altLang="en-US" dirty="0">
                        <a:solidFill>
                          <a:schemeClr val="tx1"/>
                        </a:solidFill>
                      </a:endParaRPr>
                    </a:p>
                  </a:txBody>
                  <a:tcPr/>
                </a:tc>
                <a:tc>
                  <a:txBody>
                    <a:bodyPr/>
                    <a:lstStyle/>
                    <a:p>
                      <a:r>
                        <a:rPr lang="en-US" altLang="zh-CN" dirty="0">
                          <a:solidFill>
                            <a:schemeClr val="tx1"/>
                          </a:solidFill>
                        </a:rPr>
                        <a:t>Precision</a:t>
                      </a:r>
                      <a:endParaRPr lang="zh-CN" altLang="en-US" dirty="0">
                        <a:solidFill>
                          <a:schemeClr val="tx1"/>
                        </a:solidFill>
                      </a:endParaRPr>
                    </a:p>
                  </a:txBody>
                  <a:tcPr/>
                </a:tc>
                <a:tc>
                  <a:txBody>
                    <a:bodyPr/>
                    <a:lstStyle/>
                    <a:p>
                      <a:r>
                        <a:rPr lang="en-US" altLang="zh-CN" dirty="0">
                          <a:solidFill>
                            <a:srgbClr val="203864"/>
                          </a:solidFill>
                        </a:rPr>
                        <a:t>Recall</a:t>
                      </a:r>
                      <a:endParaRPr lang="zh-CN" altLang="en-US" dirty="0">
                        <a:solidFill>
                          <a:srgbClr val="203864"/>
                        </a:solidFill>
                      </a:endParaRPr>
                    </a:p>
                  </a:txBody>
                  <a:tcPr/>
                </a:tc>
                <a:tc>
                  <a:txBody>
                    <a:bodyPr/>
                    <a:lstStyle/>
                    <a:p>
                      <a:r>
                        <a:rPr lang="en-US" altLang="zh-CN" dirty="0">
                          <a:solidFill>
                            <a:srgbClr val="203864"/>
                          </a:solidFill>
                        </a:rPr>
                        <a:t>F1</a:t>
                      </a:r>
                      <a:endParaRPr lang="zh-CN" altLang="en-US" dirty="0">
                        <a:solidFill>
                          <a:srgbClr val="203864"/>
                        </a:solidFill>
                      </a:endParaRPr>
                    </a:p>
                  </a:txBody>
                  <a:tcPr/>
                </a:tc>
                <a:extLst>
                  <a:ext uri="{0D108BD9-81ED-4DB2-BD59-A6C34878D82A}">
                    <a16:rowId xmlns:a16="http://schemas.microsoft.com/office/drawing/2014/main" val="581387287"/>
                  </a:ext>
                </a:extLst>
              </a:tr>
              <a:tr h="598530">
                <a:tc>
                  <a:txBody>
                    <a:bodyPr/>
                    <a:lstStyle/>
                    <a:p>
                      <a:r>
                        <a:rPr lang="en-US" altLang="zh-CN" b="1" dirty="0"/>
                        <a:t>BERT_DPCNN</a:t>
                      </a:r>
                      <a:endParaRPr lang="zh-CN" altLang="en-US" b="1" dirty="0"/>
                    </a:p>
                  </a:txBody>
                  <a:tcPr/>
                </a:tc>
                <a:tc>
                  <a:txBody>
                    <a:bodyPr/>
                    <a:lstStyle/>
                    <a:p>
                      <a:r>
                        <a:rPr lang="en-US" altLang="zh-CN" b="1" dirty="0"/>
                        <a:t>95.37%</a:t>
                      </a:r>
                      <a:endParaRPr lang="zh-CN" altLang="en-US" b="1" dirty="0"/>
                    </a:p>
                  </a:txBody>
                  <a:tcPr/>
                </a:tc>
                <a:tc>
                  <a:txBody>
                    <a:bodyPr/>
                    <a:lstStyle/>
                    <a:p>
                      <a:r>
                        <a:rPr lang="en-US" altLang="zh-CN" b="1" dirty="0">
                          <a:solidFill>
                            <a:srgbClr val="FF0000"/>
                          </a:solidFill>
                        </a:rPr>
                        <a:t>97.45%</a:t>
                      </a:r>
                      <a:endParaRPr lang="zh-CN" altLang="en-US" b="1" dirty="0">
                        <a:solidFill>
                          <a:srgbClr val="FF0000"/>
                        </a:solidFill>
                      </a:endParaRPr>
                    </a:p>
                  </a:txBody>
                  <a:tcPr/>
                </a:tc>
                <a:tc>
                  <a:txBody>
                    <a:bodyPr/>
                    <a:lstStyle/>
                    <a:p>
                      <a:r>
                        <a:rPr lang="en-US" altLang="zh-CN" b="1" dirty="0"/>
                        <a:t>95.67%</a:t>
                      </a:r>
                      <a:endParaRPr lang="zh-CN" altLang="en-US" b="1" dirty="0"/>
                    </a:p>
                  </a:txBody>
                  <a:tcPr/>
                </a:tc>
                <a:tc>
                  <a:txBody>
                    <a:bodyPr/>
                    <a:lstStyle/>
                    <a:p>
                      <a:r>
                        <a:rPr lang="en-US" altLang="zh-CN" b="1" dirty="0"/>
                        <a:t>96.60%</a:t>
                      </a:r>
                      <a:endParaRPr lang="zh-CN" altLang="en-US" b="1" dirty="0"/>
                    </a:p>
                  </a:txBody>
                  <a:tcPr/>
                </a:tc>
                <a:extLst>
                  <a:ext uri="{0D108BD9-81ED-4DB2-BD59-A6C34878D82A}">
                    <a16:rowId xmlns:a16="http://schemas.microsoft.com/office/drawing/2014/main" val="530032340"/>
                  </a:ext>
                </a:extLst>
              </a:tr>
              <a:tr h="577210">
                <a:tc>
                  <a:txBody>
                    <a:bodyPr/>
                    <a:lstStyle/>
                    <a:p>
                      <a:r>
                        <a:rPr lang="en-US" altLang="zh-CN" b="1" dirty="0" err="1"/>
                        <a:t>BERT_DPCNN+mish</a:t>
                      </a:r>
                      <a:endParaRPr lang="zh-CN" altLang="en-US" b="1" dirty="0"/>
                    </a:p>
                  </a:txBody>
                  <a:tcPr/>
                </a:tc>
                <a:tc>
                  <a:txBody>
                    <a:bodyPr/>
                    <a:lstStyle/>
                    <a:p>
                      <a:r>
                        <a:rPr lang="en-US" altLang="zh-CN" b="1" dirty="0"/>
                        <a:t>95.67%</a:t>
                      </a:r>
                      <a:endParaRPr lang="zh-CN" altLang="en-US" b="1" dirty="0"/>
                    </a:p>
                  </a:txBody>
                  <a:tcPr/>
                </a:tc>
                <a:tc>
                  <a:txBody>
                    <a:bodyPr/>
                    <a:lstStyle/>
                    <a:p>
                      <a:r>
                        <a:rPr lang="en-US" altLang="zh-CN" b="1" dirty="0"/>
                        <a:t>96.43%</a:t>
                      </a:r>
                      <a:endParaRPr lang="zh-CN" altLang="en-US" b="1" dirty="0"/>
                    </a:p>
                  </a:txBody>
                  <a:tcPr/>
                </a:tc>
                <a:tc>
                  <a:txBody>
                    <a:bodyPr/>
                    <a:lstStyle/>
                    <a:p>
                      <a:r>
                        <a:rPr lang="en-US" altLang="zh-CN" b="1" dirty="0"/>
                        <a:t>96.43%</a:t>
                      </a:r>
                      <a:endParaRPr lang="zh-CN" altLang="en-US" b="1" dirty="0"/>
                    </a:p>
                  </a:txBody>
                  <a:tcPr/>
                </a:tc>
                <a:tc>
                  <a:txBody>
                    <a:bodyPr/>
                    <a:lstStyle/>
                    <a:p>
                      <a:r>
                        <a:rPr lang="en-US" altLang="zh-CN" b="1" dirty="0"/>
                        <a:t>96.83%</a:t>
                      </a:r>
                      <a:endParaRPr lang="zh-CN" altLang="en-US" b="1" dirty="0"/>
                    </a:p>
                  </a:txBody>
                  <a:tcPr/>
                </a:tc>
                <a:extLst>
                  <a:ext uri="{0D108BD9-81ED-4DB2-BD59-A6C34878D82A}">
                    <a16:rowId xmlns:a16="http://schemas.microsoft.com/office/drawing/2014/main" val="3752119958"/>
                  </a:ext>
                </a:extLst>
              </a:tr>
              <a:tr h="555891">
                <a:tc>
                  <a:txBody>
                    <a:bodyPr/>
                    <a:lstStyle/>
                    <a:p>
                      <a:r>
                        <a:rPr lang="en-US" altLang="zh-CN" b="1" dirty="0"/>
                        <a:t>BERT_DPCNN+BN</a:t>
                      </a:r>
                      <a:endParaRPr lang="zh-CN" altLang="en-US" b="1" dirty="0"/>
                    </a:p>
                  </a:txBody>
                  <a:tcPr/>
                </a:tc>
                <a:tc>
                  <a:txBody>
                    <a:bodyPr/>
                    <a:lstStyle/>
                    <a:p>
                      <a:r>
                        <a:rPr lang="en-US" altLang="zh-CN" b="1" dirty="0"/>
                        <a:t>95.93%</a:t>
                      </a:r>
                      <a:endParaRPr lang="zh-CN" altLang="en-US" b="1" dirty="0"/>
                    </a:p>
                  </a:txBody>
                  <a:tcPr/>
                </a:tc>
                <a:tc>
                  <a:txBody>
                    <a:bodyPr/>
                    <a:lstStyle/>
                    <a:p>
                      <a:r>
                        <a:rPr lang="en-US" altLang="zh-CN" b="1" dirty="0"/>
                        <a:t>97.22%</a:t>
                      </a:r>
                      <a:endParaRPr lang="zh-CN" altLang="en-US" b="1" dirty="0"/>
                    </a:p>
                  </a:txBody>
                  <a:tcPr/>
                </a:tc>
                <a:tc>
                  <a:txBody>
                    <a:bodyPr/>
                    <a:lstStyle/>
                    <a:p>
                      <a:r>
                        <a:rPr lang="en-US" altLang="zh-CN" b="1" dirty="0"/>
                        <a:t>96.84%</a:t>
                      </a:r>
                      <a:endParaRPr lang="zh-CN" altLang="en-US" b="1" dirty="0"/>
                    </a:p>
                  </a:txBody>
                  <a:tcPr/>
                </a:tc>
                <a:tc>
                  <a:txBody>
                    <a:bodyPr/>
                    <a:lstStyle/>
                    <a:p>
                      <a:r>
                        <a:rPr lang="en-US" altLang="zh-CN" b="1" dirty="0"/>
                        <a:t>97.03%</a:t>
                      </a:r>
                      <a:endParaRPr lang="zh-CN" altLang="en-US" b="1" dirty="0"/>
                    </a:p>
                  </a:txBody>
                  <a:tcPr/>
                </a:tc>
                <a:extLst>
                  <a:ext uri="{0D108BD9-81ED-4DB2-BD59-A6C34878D82A}">
                    <a16:rowId xmlns:a16="http://schemas.microsoft.com/office/drawing/2014/main" val="4256401758"/>
                  </a:ext>
                </a:extLst>
              </a:tr>
              <a:tr h="587055">
                <a:tc>
                  <a:txBody>
                    <a:bodyPr/>
                    <a:lstStyle/>
                    <a:p>
                      <a:r>
                        <a:rPr lang="en-US" altLang="zh-CN" b="1" dirty="0" err="1"/>
                        <a:t>BERT_DPCNN+BN+mish</a:t>
                      </a:r>
                      <a:endParaRPr lang="zh-CN" altLang="en-US" b="1" dirty="0"/>
                    </a:p>
                  </a:txBody>
                  <a:tcPr/>
                </a:tc>
                <a:tc>
                  <a:txBody>
                    <a:bodyPr/>
                    <a:lstStyle/>
                    <a:p>
                      <a:r>
                        <a:rPr lang="en-US" altLang="zh-CN" b="1" dirty="0">
                          <a:solidFill>
                            <a:srgbClr val="FF0000"/>
                          </a:solidFill>
                        </a:rPr>
                        <a:t>95.93%</a:t>
                      </a:r>
                      <a:endParaRPr lang="zh-CN" altLang="en-US" b="1" dirty="0">
                        <a:solidFill>
                          <a:srgbClr val="FF0000"/>
                        </a:solidFill>
                      </a:endParaRPr>
                    </a:p>
                  </a:txBody>
                  <a:tcPr/>
                </a:tc>
                <a:tc>
                  <a:txBody>
                    <a:bodyPr/>
                    <a:lstStyle/>
                    <a:p>
                      <a:r>
                        <a:rPr lang="en-US" altLang="zh-CN" b="1" dirty="0"/>
                        <a:t>96.30%</a:t>
                      </a:r>
                      <a:endParaRPr lang="zh-CN" altLang="en-US" b="1" dirty="0"/>
                    </a:p>
                  </a:txBody>
                  <a:tcPr/>
                </a:tc>
                <a:tc>
                  <a:txBody>
                    <a:bodyPr/>
                    <a:lstStyle/>
                    <a:p>
                      <a:r>
                        <a:rPr lang="en-US" altLang="zh-CN" b="1" dirty="0">
                          <a:solidFill>
                            <a:srgbClr val="FF0000"/>
                          </a:solidFill>
                        </a:rPr>
                        <a:t>97.83%</a:t>
                      </a:r>
                      <a:endParaRPr lang="zh-CN" altLang="en-US" b="1" dirty="0">
                        <a:solidFill>
                          <a:srgbClr val="FF0000"/>
                        </a:solidFill>
                      </a:endParaRPr>
                    </a:p>
                  </a:txBody>
                  <a:tcPr/>
                </a:tc>
                <a:tc>
                  <a:txBody>
                    <a:bodyPr/>
                    <a:lstStyle/>
                    <a:p>
                      <a:r>
                        <a:rPr lang="en-US" altLang="zh-CN" b="1" dirty="0">
                          <a:solidFill>
                            <a:srgbClr val="FF0000"/>
                          </a:solidFill>
                        </a:rPr>
                        <a:t>97.06%</a:t>
                      </a:r>
                      <a:endParaRPr lang="zh-CN" altLang="en-US" b="1" dirty="0">
                        <a:solidFill>
                          <a:srgbClr val="FF0000"/>
                        </a:solidFill>
                      </a:endParaRPr>
                    </a:p>
                  </a:txBody>
                  <a:tcPr/>
                </a:tc>
                <a:extLst>
                  <a:ext uri="{0D108BD9-81ED-4DB2-BD59-A6C34878D82A}">
                    <a16:rowId xmlns:a16="http://schemas.microsoft.com/office/drawing/2014/main" val="554193546"/>
                  </a:ext>
                </a:extLst>
              </a:tr>
            </a:tbl>
          </a:graphicData>
        </a:graphic>
      </p:graphicFrame>
      <p:sp>
        <p:nvSpPr>
          <p:cNvPr id="6" name="矩形 5">
            <a:extLst>
              <a:ext uri="{FF2B5EF4-FFF2-40B4-BE49-F238E27FC236}">
                <a16:creationId xmlns:a16="http://schemas.microsoft.com/office/drawing/2014/main" id="{35C0C998-5A29-4CE3-9287-2D52EA8A4D7D}"/>
              </a:ext>
            </a:extLst>
          </p:cNvPr>
          <p:cNvSpPr/>
          <p:nvPr/>
        </p:nvSpPr>
        <p:spPr>
          <a:xfrm>
            <a:off x="1468333" y="5574655"/>
            <a:ext cx="8933508" cy="304086"/>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下箭头 15"/>
          <p:cNvSpPr/>
          <p:nvPr/>
        </p:nvSpPr>
        <p:spPr>
          <a:xfrm>
            <a:off x="2799565" y="6003423"/>
            <a:ext cx="197644" cy="283845"/>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350" dirty="0"/>
          </a:p>
        </p:txBody>
      </p:sp>
      <p:sp>
        <p:nvSpPr>
          <p:cNvPr id="27" name="燕尾形 4">
            <a:extLst>
              <a:ext uri="{FF2B5EF4-FFF2-40B4-BE49-F238E27FC236}">
                <a16:creationId xmlns:a16="http://schemas.microsoft.com/office/drawing/2014/main" id="{8A814A31-1502-4F92-BD6B-44003E8BA325}"/>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9" name="燕尾形 5">
            <a:extLst>
              <a:ext uri="{FF2B5EF4-FFF2-40B4-BE49-F238E27FC236}">
                <a16:creationId xmlns:a16="http://schemas.microsoft.com/office/drawing/2014/main" id="{5C88BC9F-F02E-47D4-BF7D-E30E5ABB8F7B}"/>
              </a:ext>
            </a:extLst>
          </p:cNvPr>
          <p:cNvSpPr/>
          <p:nvPr/>
        </p:nvSpPr>
        <p:spPr>
          <a:xfrm>
            <a:off x="4581179" y="29485"/>
            <a:ext cx="1911781" cy="534235"/>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30" name="燕尾形 6">
            <a:extLst>
              <a:ext uri="{FF2B5EF4-FFF2-40B4-BE49-F238E27FC236}">
                <a16:creationId xmlns:a16="http://schemas.microsoft.com/office/drawing/2014/main" id="{FCE1AFCE-53A6-4AE7-8A96-06B460939559}"/>
              </a:ext>
            </a:extLst>
          </p:cNvPr>
          <p:cNvSpPr/>
          <p:nvPr/>
        </p:nvSpPr>
        <p:spPr>
          <a:xfrm>
            <a:off x="2926488" y="30335"/>
            <a:ext cx="1819620"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32" name="直接连接符 31">
            <a:extLst>
              <a:ext uri="{FF2B5EF4-FFF2-40B4-BE49-F238E27FC236}">
                <a16:creationId xmlns:a16="http://schemas.microsoft.com/office/drawing/2014/main" id="{343CA2B9-99BD-4525-A750-2E4EAD23A44D}"/>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34" name="燕尾形 6">
            <a:extLst>
              <a:ext uri="{FF2B5EF4-FFF2-40B4-BE49-F238E27FC236}">
                <a16:creationId xmlns:a16="http://schemas.microsoft.com/office/drawing/2014/main" id="{3A359676-FC4F-470D-A230-4D9F99CF267A}"/>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35" name="燕尾形 6">
            <a:extLst>
              <a:ext uri="{FF2B5EF4-FFF2-40B4-BE49-F238E27FC236}">
                <a16:creationId xmlns:a16="http://schemas.microsoft.com/office/drawing/2014/main" id="{1CD6E0F3-0004-4233-BCB7-F5F9AD6B21B5}"/>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36" name="燕尾形 6">
            <a:extLst>
              <a:ext uri="{FF2B5EF4-FFF2-40B4-BE49-F238E27FC236}">
                <a16:creationId xmlns:a16="http://schemas.microsoft.com/office/drawing/2014/main" id="{54F5B8F9-9272-4883-9733-7B223E2551DB}"/>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37" name="文本框 36">
            <a:extLst>
              <a:ext uri="{FF2B5EF4-FFF2-40B4-BE49-F238E27FC236}">
                <a16:creationId xmlns:a16="http://schemas.microsoft.com/office/drawing/2014/main" id="{EAA2BE1E-13D1-44D7-8A29-08A0FE5BB0FB}"/>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8" name="Rectangle 8">
            <a:extLst>
              <a:ext uri="{FF2B5EF4-FFF2-40B4-BE49-F238E27FC236}">
                <a16:creationId xmlns:a16="http://schemas.microsoft.com/office/drawing/2014/main" id="{DB57BFE4-6EA0-4FF2-8C64-EB55A0CC9898}"/>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39" name="Rectangle 58">
            <a:extLst>
              <a:ext uri="{FF2B5EF4-FFF2-40B4-BE49-F238E27FC236}">
                <a16:creationId xmlns:a16="http://schemas.microsoft.com/office/drawing/2014/main" id="{41215BF2-EEE2-4A8A-ADB2-5B6C3BAF1A9A}"/>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cxnSp>
        <p:nvCxnSpPr>
          <p:cNvPr id="49" name="直接连接符 48"/>
          <p:cNvCxnSpPr>
            <a:stCxn id="51" idx="4"/>
            <a:endCxn id="60" idx="0"/>
          </p:cNvCxnSpPr>
          <p:nvPr/>
        </p:nvCxnSpPr>
        <p:spPr>
          <a:xfrm>
            <a:off x="7270400" y="4552031"/>
            <a:ext cx="0" cy="39629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50" name="矩形 49"/>
          <p:cNvSpPr/>
          <p:nvPr/>
        </p:nvSpPr>
        <p:spPr>
          <a:xfrm>
            <a:off x="6664675" y="4041393"/>
            <a:ext cx="1261925" cy="1476164"/>
          </a:xfrm>
          <a:prstGeom prst="rect">
            <a:avLst/>
          </a:prstGeom>
          <a:noFill/>
          <a:ln w="2857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727475" y="4146240"/>
            <a:ext cx="1085850" cy="405791"/>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600" dirty="0">
                <a:latin typeface="微软雅黑 Light" panose="020B0502040204020203" pitchFamily="34" charset="-122"/>
                <a:ea typeface="微软雅黑 Light" panose="020B0502040204020203" pitchFamily="34" charset="-122"/>
              </a:rPr>
              <a:t>文本 </a:t>
            </a:r>
            <a:r>
              <a:rPr lang="en-US" altLang="zh-CN" sz="1600" dirty="0">
                <a:latin typeface="微软雅黑 Light" panose="020B0502040204020203" pitchFamily="34" charset="-122"/>
                <a:ea typeface="微软雅黑 Light" panose="020B0502040204020203" pitchFamily="34" charset="-122"/>
              </a:rPr>
              <a:t>1</a:t>
            </a:r>
          </a:p>
        </p:txBody>
      </p:sp>
      <p:sp>
        <p:nvSpPr>
          <p:cNvPr id="60" name="矩形 59"/>
          <p:cNvSpPr/>
          <p:nvPr/>
        </p:nvSpPr>
        <p:spPr>
          <a:xfrm>
            <a:off x="6727475" y="4948323"/>
            <a:ext cx="1085851" cy="4623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Light" panose="020B0502040204020203" pitchFamily="34" charset="-122"/>
                <a:ea typeface="微软雅黑 Light" panose="020B0502040204020203" pitchFamily="34" charset="-122"/>
              </a:rPr>
              <a:t>图片 </a:t>
            </a:r>
            <a:r>
              <a:rPr lang="en-US" altLang="zh-CN" dirty="0">
                <a:latin typeface="微软雅黑 Light" panose="020B0502040204020203" pitchFamily="34" charset="-122"/>
                <a:ea typeface="微软雅黑 Light" panose="020B0502040204020203" pitchFamily="34" charset="-122"/>
              </a:rPr>
              <a:t>1</a:t>
            </a:r>
          </a:p>
        </p:txBody>
      </p:sp>
      <p:sp>
        <p:nvSpPr>
          <p:cNvPr id="61" name="文本框 60"/>
          <p:cNvSpPr txBox="1"/>
          <p:nvPr/>
        </p:nvSpPr>
        <p:spPr>
          <a:xfrm>
            <a:off x="8913454" y="1719241"/>
            <a:ext cx="2922598" cy="923330"/>
          </a:xfrm>
          <a:prstGeom prst="rect">
            <a:avLst/>
          </a:prstGeom>
          <a:noFill/>
        </p:spPr>
        <p:txBody>
          <a:bodyPr wrap="square" rtlCol="0">
            <a:spAutoFit/>
          </a:bodyPr>
          <a:lstStyle/>
          <a:p>
            <a:r>
              <a:rPr lang="zh-CN" altLang="en-US" dirty="0">
                <a:latin typeface="Microsoft YaHei UI" panose="020B0503020204020204" pitchFamily="34" charset="-122"/>
                <a:ea typeface="Microsoft YaHei UI" panose="020B0503020204020204" pitchFamily="34" charset="-122"/>
              </a:rPr>
              <a:t>使用</a:t>
            </a:r>
            <a:r>
              <a:rPr lang="zh-CN" altLang="en-US" b="1" dirty="0">
                <a:solidFill>
                  <a:srgbClr val="FF0000"/>
                </a:solidFill>
                <a:latin typeface="Microsoft YaHei UI" panose="020B0503020204020204" pitchFamily="34" charset="-122"/>
                <a:ea typeface="Microsoft YaHei UI" panose="020B0503020204020204" pitchFamily="34" charset="-122"/>
              </a:rPr>
              <a:t>特定张量表示空图片</a:t>
            </a:r>
            <a:r>
              <a:rPr lang="zh-CN" altLang="en-US" dirty="0">
                <a:latin typeface="Microsoft YaHei UI" panose="020B0503020204020204" pitchFamily="34" charset="-122"/>
                <a:ea typeface="Microsoft YaHei UI" panose="020B0503020204020204" pitchFamily="34" charset="-122"/>
              </a:rPr>
              <a:t>，使得网络也可以检测纯文本数据，</a:t>
            </a:r>
            <a:r>
              <a:rPr lang="zh-CN" altLang="en-US" b="1" dirty="0">
                <a:solidFill>
                  <a:srgbClr val="FF0000"/>
                </a:solidFill>
                <a:latin typeface="Microsoft YaHei UI" panose="020B0503020204020204" pitchFamily="34" charset="-122"/>
                <a:ea typeface="Microsoft YaHei UI" panose="020B0503020204020204" pitchFamily="34" charset="-122"/>
              </a:rPr>
              <a:t>扩展了网络功能</a:t>
            </a:r>
          </a:p>
        </p:txBody>
      </p:sp>
      <p:sp>
        <p:nvSpPr>
          <p:cNvPr id="62" name="文本框 61"/>
          <p:cNvSpPr txBox="1"/>
          <p:nvPr/>
        </p:nvSpPr>
        <p:spPr>
          <a:xfrm>
            <a:off x="6768739" y="5637648"/>
            <a:ext cx="1493123" cy="338554"/>
          </a:xfrm>
          <a:prstGeom prst="rect">
            <a:avLst/>
          </a:prstGeom>
          <a:noFill/>
        </p:spPr>
        <p:txBody>
          <a:bodyPr wrap="square" rtlCol="0">
            <a:spAutoFit/>
          </a:bodyPr>
          <a:lstStyle/>
          <a:p>
            <a:r>
              <a:rPr lang="zh-CN" altLang="en-US" sz="1600" dirty="0">
                <a:latin typeface="Microsoft YaHei UI" panose="020B0503020204020204" pitchFamily="34" charset="-122"/>
                <a:ea typeface="Microsoft YaHei UI" panose="020B0503020204020204" pitchFamily="34" charset="-122"/>
              </a:rPr>
              <a:t>图文一对一</a:t>
            </a:r>
          </a:p>
        </p:txBody>
      </p:sp>
      <p:sp>
        <p:nvSpPr>
          <p:cNvPr id="63" name="文本框 62"/>
          <p:cNvSpPr txBox="1"/>
          <p:nvPr/>
        </p:nvSpPr>
        <p:spPr>
          <a:xfrm>
            <a:off x="188000" y="1733250"/>
            <a:ext cx="4111218" cy="923330"/>
          </a:xfrm>
          <a:prstGeom prst="rect">
            <a:avLst/>
          </a:prstGeom>
          <a:noFill/>
        </p:spPr>
        <p:txBody>
          <a:bodyPr wrap="square" rtlCol="0">
            <a:spAutoFit/>
          </a:bodyPr>
          <a:lstStyle/>
          <a:p>
            <a:pPr algn="ctr"/>
            <a:r>
              <a:rPr lang="zh-CN" altLang="en-US" b="1" dirty="0">
                <a:solidFill>
                  <a:srgbClr val="FF0000"/>
                </a:solidFill>
                <a:latin typeface="Microsoft YaHei UI" panose="020B0503020204020204" pitchFamily="34" charset="-122"/>
                <a:ea typeface="Microsoft YaHei UI" panose="020B0503020204020204" pitchFamily="34" charset="-122"/>
              </a:rPr>
              <a:t>复现</a:t>
            </a:r>
            <a:r>
              <a:rPr lang="zh-CN" altLang="en-US" dirty="0">
                <a:latin typeface="Microsoft YaHei UI" panose="020B0503020204020204" pitchFamily="34" charset="-122"/>
                <a:ea typeface="Microsoft YaHei UI" panose="020B0503020204020204" pitchFamily="34" charset="-122"/>
              </a:rPr>
              <a:t>了</a:t>
            </a:r>
            <a:r>
              <a:rPr lang="en-US" altLang="zh-CN" dirty="0">
                <a:latin typeface="Microsoft YaHei UI" panose="020B0503020204020204" pitchFamily="34" charset="-122"/>
                <a:ea typeface="Microsoft YaHei UI" panose="020B0503020204020204" pitchFamily="34" charset="-122"/>
              </a:rPr>
              <a:t>CARMN</a:t>
            </a:r>
            <a:r>
              <a:rPr lang="zh-CN" altLang="en-US" dirty="0">
                <a:latin typeface="Microsoft YaHei UI" panose="020B0503020204020204" pitchFamily="34" charset="-122"/>
                <a:ea typeface="Microsoft YaHei UI" panose="020B0503020204020204" pitchFamily="34" charset="-122"/>
              </a:rPr>
              <a:t>网络</a:t>
            </a:r>
            <a:r>
              <a:rPr lang="en-US" altLang="zh-CN" baseline="50000" dirty="0">
                <a:latin typeface="Microsoft YaHei UI" panose="020B0503020204020204" pitchFamily="34" charset="-122"/>
                <a:ea typeface="Microsoft YaHei UI" panose="020B0503020204020204" pitchFamily="34" charset="-122"/>
              </a:rPr>
              <a:t>[5]</a:t>
            </a:r>
            <a:r>
              <a:rPr lang="zh-CN" altLang="en-US" dirty="0">
                <a:latin typeface="Microsoft YaHei UI" panose="020B0503020204020204" pitchFamily="34" charset="-122"/>
                <a:ea typeface="Microsoft YaHei UI" panose="020B0503020204020204" pitchFamily="34" charset="-122"/>
              </a:rPr>
              <a:t> ，</a:t>
            </a:r>
            <a:endParaRPr lang="en-US" altLang="zh-CN" dirty="0">
              <a:latin typeface="Microsoft YaHei UI" panose="020B0503020204020204" pitchFamily="34" charset="-122"/>
              <a:ea typeface="Microsoft YaHei UI" panose="020B0503020204020204" pitchFamily="34" charset="-122"/>
            </a:endParaRPr>
          </a:p>
          <a:p>
            <a:pPr algn="ctr"/>
            <a:r>
              <a:rPr lang="zh-CN" altLang="en-US" b="1" dirty="0">
                <a:solidFill>
                  <a:srgbClr val="FF0000"/>
                </a:solidFill>
                <a:latin typeface="Microsoft YaHei UI" panose="020B0503020204020204" pitchFamily="34" charset="-122"/>
                <a:ea typeface="Microsoft YaHei UI" panose="020B0503020204020204" pitchFamily="34" charset="-122"/>
              </a:rPr>
              <a:t>整合</a:t>
            </a:r>
            <a:r>
              <a:rPr lang="zh-CN" altLang="en-US" dirty="0">
                <a:latin typeface="Microsoft YaHei UI" panose="020B0503020204020204" pitchFamily="34" charset="-122"/>
                <a:ea typeface="Microsoft YaHei UI" panose="020B0503020204020204" pitchFamily="34" charset="-122"/>
              </a:rPr>
              <a:t>了大量虚假新闻数据库，使用了</a:t>
            </a:r>
            <a:r>
              <a:rPr lang="en-US" altLang="zh-CN" b="1" dirty="0">
                <a:solidFill>
                  <a:srgbClr val="FF0000"/>
                </a:solidFill>
                <a:latin typeface="Microsoft YaHei UI" panose="020B0503020204020204" pitchFamily="34" charset="-122"/>
                <a:ea typeface="Microsoft YaHei UI" panose="020B0503020204020204" pitchFamily="34" charset="-122"/>
              </a:rPr>
              <a:t>5</a:t>
            </a:r>
            <a:r>
              <a:rPr lang="zh-CN" altLang="en-US" b="1" dirty="0">
                <a:solidFill>
                  <a:srgbClr val="FF0000"/>
                </a:solidFill>
                <a:latin typeface="Microsoft YaHei UI" panose="020B0503020204020204" pitchFamily="34" charset="-122"/>
                <a:ea typeface="Microsoft YaHei UI" panose="020B0503020204020204" pitchFamily="34" charset="-122"/>
              </a:rPr>
              <a:t>万</a:t>
            </a:r>
            <a:r>
              <a:rPr lang="zh-CN" altLang="en-US" dirty="0">
                <a:latin typeface="Microsoft YaHei UI" panose="020B0503020204020204" pitchFamily="34" charset="-122"/>
                <a:ea typeface="Microsoft YaHei UI" panose="020B0503020204020204" pitchFamily="34" charset="-122"/>
              </a:rPr>
              <a:t>条已有假新闻（包含</a:t>
            </a:r>
            <a:r>
              <a:rPr lang="zh-CN" altLang="en-US" b="1" dirty="0">
                <a:solidFill>
                  <a:srgbClr val="FF0000"/>
                </a:solidFill>
                <a:latin typeface="Microsoft YaHei UI" panose="020B0503020204020204" pitchFamily="34" charset="-122"/>
                <a:ea typeface="Microsoft YaHei UI" panose="020B0503020204020204" pitchFamily="34" charset="-122"/>
              </a:rPr>
              <a:t>图文</a:t>
            </a:r>
            <a:r>
              <a:rPr lang="zh-CN" altLang="en-US" dirty="0">
                <a:latin typeface="Microsoft YaHei UI" panose="020B0503020204020204" pitchFamily="34" charset="-122"/>
                <a:ea typeface="Microsoft YaHei UI" panose="020B0503020204020204" pitchFamily="34" charset="-122"/>
              </a:rPr>
              <a:t>）进行训练</a:t>
            </a:r>
            <a:endParaRPr lang="en-US" altLang="zh-CN" baseline="50000" dirty="0">
              <a:latin typeface="Microsoft YaHei UI" panose="020B0503020204020204" pitchFamily="34" charset="-122"/>
              <a:ea typeface="Microsoft YaHei UI" panose="020B0503020204020204" pitchFamily="34" charset="-122"/>
            </a:endParaRPr>
          </a:p>
        </p:txBody>
      </p:sp>
      <p:sp>
        <p:nvSpPr>
          <p:cNvPr id="64" name="文本框 63"/>
          <p:cNvSpPr txBox="1"/>
          <p:nvPr/>
        </p:nvSpPr>
        <p:spPr>
          <a:xfrm>
            <a:off x="4817077" y="1719241"/>
            <a:ext cx="3421837" cy="923330"/>
          </a:xfrm>
          <a:prstGeom prst="rect">
            <a:avLst/>
          </a:prstGeom>
          <a:noFill/>
        </p:spPr>
        <p:txBody>
          <a:bodyPr wrap="square" rtlCol="0">
            <a:spAutoFit/>
          </a:bodyPr>
          <a:lstStyle/>
          <a:p>
            <a:r>
              <a:rPr lang="zh-CN" altLang="en-US" b="1" dirty="0">
                <a:solidFill>
                  <a:srgbClr val="FF0000"/>
                </a:solidFill>
                <a:latin typeface="Microsoft YaHei UI" panose="020B0503020204020204" pitchFamily="34" charset="-122"/>
                <a:ea typeface="Microsoft YaHei UI" panose="020B0503020204020204" pitchFamily="34" charset="-122"/>
              </a:rPr>
              <a:t>调整了各种细节</a:t>
            </a:r>
            <a:r>
              <a:rPr lang="zh-CN" altLang="en-US" dirty="0">
                <a:latin typeface="Microsoft YaHei UI" panose="020B0503020204020204" pitchFamily="34" charset="-122"/>
                <a:ea typeface="Microsoft YaHei UI" panose="020B0503020204020204" pitchFamily="34" charset="-122"/>
              </a:rPr>
              <a:t>，像数据集预处理，以及词向量、多头注意力机制等参数调整以</a:t>
            </a:r>
            <a:r>
              <a:rPr lang="zh-CN" altLang="en-US" b="1" dirty="0">
                <a:solidFill>
                  <a:srgbClr val="FF0000"/>
                </a:solidFill>
                <a:latin typeface="Microsoft YaHei UI" panose="020B0503020204020204" pitchFamily="34" charset="-122"/>
                <a:ea typeface="Microsoft YaHei UI" panose="020B0503020204020204" pitchFamily="34" charset="-122"/>
              </a:rPr>
              <a:t>提高准确率</a:t>
            </a:r>
            <a:endParaRPr lang="zh-CN" altLang="en-US" b="1" dirty="0">
              <a:solidFill>
                <a:srgbClr val="FF0000"/>
              </a:solidFill>
            </a:endParaRPr>
          </a:p>
        </p:txBody>
      </p:sp>
      <p:pic>
        <p:nvPicPr>
          <p:cNvPr id="74" name="图片 73"/>
          <p:cNvPicPr>
            <a:picLocks noChangeAspect="1"/>
          </p:cNvPicPr>
          <p:nvPr/>
        </p:nvPicPr>
        <p:blipFill rotWithShape="1">
          <a:blip r:embed="rId3" cstate="print">
            <a:extLst>
              <a:ext uri="{28A0092B-C50C-407E-A947-70E740481C1C}">
                <a14:useLocalDpi xmlns:a14="http://schemas.microsoft.com/office/drawing/2010/main" val="0"/>
              </a:ext>
            </a:extLst>
          </a:blip>
          <a:srcRect l="1016" t="-65" r="4449" b="-1"/>
          <a:stretch>
            <a:fillRect/>
          </a:stretch>
        </p:blipFill>
        <p:spPr>
          <a:xfrm>
            <a:off x="119615" y="2952231"/>
            <a:ext cx="3251789" cy="3135104"/>
          </a:xfrm>
          <a:prstGeom prst="rect">
            <a:avLst/>
          </a:prstGeom>
        </p:spPr>
      </p:pic>
      <p:sp>
        <p:nvSpPr>
          <p:cNvPr id="76" name="文本框 75"/>
          <p:cNvSpPr txBox="1"/>
          <p:nvPr/>
        </p:nvSpPr>
        <p:spPr>
          <a:xfrm>
            <a:off x="1617239" y="833610"/>
            <a:ext cx="9327034" cy="646331"/>
          </a:xfrm>
          <a:prstGeom prst="rect">
            <a:avLst/>
          </a:prstGeom>
          <a:noFill/>
        </p:spPr>
        <p:txBody>
          <a:bodyPr wrap="square" rtlCol="0" anchor="t">
            <a:spAutoFit/>
          </a:bodyPr>
          <a:lstStyle/>
          <a:p>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sym typeface="+mn-ea"/>
              </a:rPr>
              <a:t>基于</a:t>
            </a:r>
            <a:r>
              <a:rPr lang="en-US" altLang="zh-CN" sz="3600" b="1" dirty="0">
                <a:solidFill>
                  <a:srgbClr val="002060"/>
                </a:solidFill>
                <a:latin typeface="微软雅黑" panose="020B0503020204020204" charset="-122"/>
                <a:ea typeface="微软雅黑" panose="020B0503020204020204" charset="-122"/>
                <a:cs typeface="微软雅黑" panose="020B0503020204020204" charset="-122"/>
                <a:sym typeface="+mn-ea"/>
              </a:rPr>
              <a:t>CARMN</a:t>
            </a:r>
            <a:r>
              <a:rPr lang="zh-CN" altLang="en-US" sz="3600" b="1" dirty="0">
                <a:solidFill>
                  <a:srgbClr val="002060"/>
                </a:solidFill>
                <a:latin typeface="微软雅黑" panose="020B0503020204020204" charset="-122"/>
                <a:ea typeface="微软雅黑" panose="020B0503020204020204" charset="-122"/>
                <a:cs typeface="微软雅黑" panose="020B0503020204020204" charset="-122"/>
                <a:sym typeface="+mn-ea"/>
              </a:rPr>
              <a:t>的多模态已知虚假新闻检测模块</a:t>
            </a:r>
            <a:endParaRPr lang="zh-CN" altLang="en-US" sz="3600" b="1" dirty="0">
              <a:solidFill>
                <a:srgbClr val="002060"/>
              </a:solidFill>
              <a:latin typeface="微软雅黑" panose="020B0503020204020204" charset="-122"/>
              <a:ea typeface="微软雅黑" panose="020B0503020204020204" charset="-122"/>
              <a:cs typeface="微软雅黑" panose="020B0503020204020204" charset="-122"/>
            </a:endParaRPr>
          </a:p>
        </p:txBody>
      </p:sp>
      <p:sp>
        <p:nvSpPr>
          <p:cNvPr id="77" name="文本框 76"/>
          <p:cNvSpPr txBox="1"/>
          <p:nvPr/>
        </p:nvSpPr>
        <p:spPr>
          <a:xfrm>
            <a:off x="330534" y="6460882"/>
            <a:ext cx="11861466" cy="261610"/>
          </a:xfrm>
          <a:prstGeom prst="rect">
            <a:avLst/>
          </a:prstGeom>
          <a:noFill/>
        </p:spPr>
        <p:txBody>
          <a:bodyPr wrap="square" rtlCol="0">
            <a:spAutoFit/>
          </a:bodyPr>
          <a:lstStyle/>
          <a:p>
            <a:r>
              <a:rPr lang="en-US" altLang="zh-CN" sz="1100" dirty="0">
                <a:latin typeface="Microsoft YaHei UI" panose="020B0503020204020204" pitchFamily="34" charset="-122"/>
                <a:ea typeface="Microsoft YaHei UI" panose="020B0503020204020204" pitchFamily="34" charset="-122"/>
              </a:rPr>
              <a:t>[5] Cs A ,  </a:t>
            </a:r>
            <a:r>
              <a:rPr lang="en-US" altLang="zh-CN" sz="1100" dirty="0" err="1">
                <a:latin typeface="Microsoft YaHei UI" panose="020B0503020204020204" pitchFamily="34" charset="-122"/>
                <a:ea typeface="Microsoft YaHei UI" panose="020B0503020204020204" pitchFamily="34" charset="-122"/>
              </a:rPr>
              <a:t>Nn</a:t>
            </a:r>
            <a:r>
              <a:rPr lang="en-US" altLang="zh-CN" sz="1100" dirty="0">
                <a:latin typeface="Microsoft YaHei UI" panose="020B0503020204020204" pitchFamily="34" charset="-122"/>
                <a:ea typeface="Microsoft YaHei UI" panose="020B0503020204020204" pitchFamily="34" charset="-122"/>
              </a:rPr>
              <a:t> A ,  </a:t>
            </a:r>
            <a:r>
              <a:rPr lang="en-US" altLang="zh-CN" sz="1100" dirty="0" err="1">
                <a:latin typeface="Microsoft YaHei UI" panose="020B0503020204020204" pitchFamily="34" charset="-122"/>
                <a:ea typeface="Microsoft YaHei UI" panose="020B0503020204020204" pitchFamily="34" charset="-122"/>
              </a:rPr>
              <a:t>Yz</a:t>
            </a:r>
            <a:r>
              <a:rPr lang="en-US" altLang="zh-CN" sz="1100" dirty="0">
                <a:latin typeface="Microsoft YaHei UI" panose="020B0503020204020204" pitchFamily="34" charset="-122"/>
                <a:ea typeface="Microsoft YaHei UI" panose="020B0503020204020204" pitchFamily="34" charset="-122"/>
              </a:rPr>
              <a:t> B , et al. A multimodal fake news detection model based on </a:t>
            </a:r>
            <a:r>
              <a:rPr lang="en-US" altLang="zh-CN" sz="1100" dirty="0" err="1">
                <a:latin typeface="Microsoft YaHei UI" panose="020B0503020204020204" pitchFamily="34" charset="-122"/>
                <a:ea typeface="Microsoft YaHei UI" panose="020B0503020204020204" pitchFamily="34" charset="-122"/>
              </a:rPr>
              <a:t>crossmodal</a:t>
            </a:r>
            <a:r>
              <a:rPr lang="en-US" altLang="zh-CN" sz="1100" dirty="0">
                <a:latin typeface="Microsoft YaHei UI" panose="020B0503020204020204" pitchFamily="34" charset="-122"/>
                <a:ea typeface="Microsoft YaHei UI" panose="020B0503020204020204" pitchFamily="34" charset="-122"/>
              </a:rPr>
              <a:t> attention residual and multichannel convolutional neural networks[J]. 2020</a:t>
            </a:r>
            <a:endParaRPr lang="zh-CN" altLang="en-US" sz="1100" dirty="0">
              <a:latin typeface="Microsoft YaHei UI" panose="020B0503020204020204" pitchFamily="34" charset="-122"/>
              <a:ea typeface="Microsoft YaHei UI" panose="020B0503020204020204" pitchFamily="34" charset="-122"/>
            </a:endParaRPr>
          </a:p>
        </p:txBody>
      </p:sp>
      <p:sp>
        <p:nvSpPr>
          <p:cNvPr id="78" name="文本框 77"/>
          <p:cNvSpPr txBox="1"/>
          <p:nvPr/>
        </p:nvSpPr>
        <p:spPr>
          <a:xfrm>
            <a:off x="6976186" y="3527670"/>
            <a:ext cx="595035" cy="338554"/>
          </a:xfrm>
          <a:prstGeom prst="rect">
            <a:avLst/>
          </a:prstGeom>
          <a:noFill/>
        </p:spPr>
        <p:txBody>
          <a:bodyPr wrap="none" rtlCol="0">
            <a:spAutoFit/>
          </a:bodyPr>
          <a:lstStyle/>
          <a:p>
            <a:r>
              <a:rPr lang="zh-CN" altLang="en-US" sz="1600" b="1" dirty="0">
                <a:solidFill>
                  <a:schemeClr val="tx2"/>
                </a:solidFill>
                <a:latin typeface="Microsoft YaHei UI" panose="020B0503020204020204" pitchFamily="34" charset="-122"/>
                <a:ea typeface="Microsoft YaHei UI" panose="020B0503020204020204" pitchFamily="34" charset="-122"/>
              </a:rPr>
              <a:t>输入</a:t>
            </a:r>
          </a:p>
        </p:txBody>
      </p:sp>
      <p:sp>
        <p:nvSpPr>
          <p:cNvPr id="84" name="文本框 83"/>
          <p:cNvSpPr txBox="1"/>
          <p:nvPr/>
        </p:nvSpPr>
        <p:spPr>
          <a:xfrm>
            <a:off x="10374753" y="4420392"/>
            <a:ext cx="595035" cy="338554"/>
          </a:xfrm>
          <a:prstGeom prst="rect">
            <a:avLst/>
          </a:prstGeom>
          <a:noFill/>
        </p:spPr>
        <p:txBody>
          <a:bodyPr wrap="none" rtlCol="0">
            <a:spAutoFit/>
          </a:bodyPr>
          <a:lstStyle/>
          <a:p>
            <a:r>
              <a:rPr lang="zh-CN" altLang="en-US" sz="1600" b="1" dirty="0">
                <a:solidFill>
                  <a:schemeClr val="tx2"/>
                </a:solidFill>
                <a:latin typeface="Microsoft YaHei UI" panose="020B0503020204020204" pitchFamily="34" charset="-122"/>
                <a:ea typeface="Microsoft YaHei UI" panose="020B0503020204020204" pitchFamily="34" charset="-122"/>
              </a:rPr>
              <a:t>输出</a:t>
            </a:r>
          </a:p>
        </p:txBody>
      </p:sp>
      <p:sp>
        <p:nvSpPr>
          <p:cNvPr id="85" name="文本框 84"/>
          <p:cNvSpPr txBox="1"/>
          <p:nvPr/>
        </p:nvSpPr>
        <p:spPr>
          <a:xfrm>
            <a:off x="9716229" y="4777915"/>
            <a:ext cx="2119823" cy="338554"/>
          </a:xfrm>
          <a:prstGeom prst="rect">
            <a:avLst/>
          </a:prstGeom>
          <a:noFill/>
        </p:spPr>
        <p:txBody>
          <a:bodyPr wrap="square" rtlCol="0">
            <a:spAutoFit/>
          </a:bodyPr>
          <a:lstStyle/>
          <a:p>
            <a:r>
              <a:rPr lang="zh-CN" altLang="en-US" sz="1600" dirty="0">
                <a:solidFill>
                  <a:schemeClr val="tx2"/>
                </a:solidFill>
                <a:latin typeface="Microsoft YaHei UI" panose="020B0503020204020204" pitchFamily="34" charset="-122"/>
                <a:ea typeface="Microsoft YaHei UI" panose="020B0503020204020204" pitchFamily="34" charset="-122"/>
              </a:rPr>
              <a:t>是否为已知虚假新闻</a:t>
            </a:r>
          </a:p>
        </p:txBody>
      </p:sp>
      <p:sp>
        <p:nvSpPr>
          <p:cNvPr id="86" name="箭头: 右 85"/>
          <p:cNvSpPr/>
          <p:nvPr/>
        </p:nvSpPr>
        <p:spPr>
          <a:xfrm flipV="1">
            <a:off x="8503125" y="4821269"/>
            <a:ext cx="696317" cy="295200"/>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图片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8625" y="3204312"/>
            <a:ext cx="1390158" cy="1216080"/>
          </a:xfrm>
          <a:prstGeom prst="rect">
            <a:avLst/>
          </a:prstGeom>
        </p:spPr>
      </p:pic>
      <p:pic>
        <p:nvPicPr>
          <p:cNvPr id="88" name="图片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0991" y="3480632"/>
            <a:ext cx="1365249" cy="1143196"/>
          </a:xfrm>
          <a:prstGeom prst="rect">
            <a:avLst/>
          </a:prstGeom>
        </p:spPr>
      </p:pic>
      <p:sp>
        <p:nvSpPr>
          <p:cNvPr id="89" name="箭头: 右 88"/>
          <p:cNvSpPr/>
          <p:nvPr/>
        </p:nvSpPr>
        <p:spPr>
          <a:xfrm flipV="1">
            <a:off x="4370309" y="4842604"/>
            <a:ext cx="1261924" cy="263507"/>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3728548" y="5303193"/>
            <a:ext cx="2441694" cy="584775"/>
          </a:xfrm>
          <a:prstGeom prst="rect">
            <a:avLst/>
          </a:prstGeom>
          <a:noFill/>
        </p:spPr>
        <p:txBody>
          <a:bodyPr wrap="none" rtlCol="0">
            <a:spAutoFit/>
          </a:bodyPr>
          <a:lstStyle/>
          <a:p>
            <a:pPr algn="ctr"/>
            <a:r>
              <a:rPr lang="zh-CN" altLang="en-US" sz="1600" dirty="0">
                <a:latin typeface="Microsoft YaHei UI" panose="020B0503020204020204" pitchFamily="34" charset="-122"/>
                <a:ea typeface="Microsoft YaHei UI" panose="020B0503020204020204" pitchFamily="34" charset="-122"/>
              </a:rPr>
              <a:t>使用虚假新闻数据库训练</a:t>
            </a:r>
            <a:endParaRPr lang="en-US" altLang="zh-CN" sz="1600" dirty="0">
              <a:latin typeface="Microsoft YaHei UI" panose="020B0503020204020204" pitchFamily="34" charset="-122"/>
              <a:ea typeface="Microsoft YaHei UI" panose="020B0503020204020204" pitchFamily="34" charset="-122"/>
            </a:endParaRPr>
          </a:p>
          <a:p>
            <a:pPr algn="ctr"/>
            <a:r>
              <a:rPr lang="zh-CN" altLang="en-US" sz="1600" dirty="0">
                <a:latin typeface="Microsoft YaHei UI" panose="020B0503020204020204" pitchFamily="34" charset="-122"/>
                <a:ea typeface="Microsoft YaHei UI" panose="020B0503020204020204" pitchFamily="34" charset="-122"/>
              </a:rPr>
              <a:t>得到模型</a:t>
            </a:r>
          </a:p>
        </p:txBody>
      </p:sp>
      <p:sp>
        <p:nvSpPr>
          <p:cNvPr id="53" name="燕尾形 4">
            <a:extLst>
              <a:ext uri="{FF2B5EF4-FFF2-40B4-BE49-F238E27FC236}">
                <a16:creationId xmlns:a16="http://schemas.microsoft.com/office/drawing/2014/main" id="{D779E8BB-A136-4E55-AAB0-57ACB8A09F56}"/>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54" name="燕尾形 5">
            <a:extLst>
              <a:ext uri="{FF2B5EF4-FFF2-40B4-BE49-F238E27FC236}">
                <a16:creationId xmlns:a16="http://schemas.microsoft.com/office/drawing/2014/main" id="{3387DECF-D133-4B07-B94E-33276A46B3D0}"/>
              </a:ext>
            </a:extLst>
          </p:cNvPr>
          <p:cNvSpPr/>
          <p:nvPr/>
        </p:nvSpPr>
        <p:spPr>
          <a:xfrm>
            <a:off x="4581179" y="29485"/>
            <a:ext cx="1911781" cy="534235"/>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55" name="燕尾形 6">
            <a:extLst>
              <a:ext uri="{FF2B5EF4-FFF2-40B4-BE49-F238E27FC236}">
                <a16:creationId xmlns:a16="http://schemas.microsoft.com/office/drawing/2014/main" id="{4BB53DE3-DE4F-4FC0-B8C7-DE42E6D585B3}"/>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56" name="直接连接符 55">
            <a:extLst>
              <a:ext uri="{FF2B5EF4-FFF2-40B4-BE49-F238E27FC236}">
                <a16:creationId xmlns:a16="http://schemas.microsoft.com/office/drawing/2014/main" id="{47BCFBFB-EB69-4D50-B6EB-E6B930BD13C9}"/>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57" name="燕尾形 6">
            <a:extLst>
              <a:ext uri="{FF2B5EF4-FFF2-40B4-BE49-F238E27FC236}">
                <a16:creationId xmlns:a16="http://schemas.microsoft.com/office/drawing/2014/main" id="{6EA05D32-646F-4543-AC14-28C8C4B12A79}"/>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58" name="燕尾形 6">
            <a:extLst>
              <a:ext uri="{FF2B5EF4-FFF2-40B4-BE49-F238E27FC236}">
                <a16:creationId xmlns:a16="http://schemas.microsoft.com/office/drawing/2014/main" id="{E1D1F0AB-161D-476B-BC10-A8F1A107BF49}"/>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59" name="燕尾形 6">
            <a:extLst>
              <a:ext uri="{FF2B5EF4-FFF2-40B4-BE49-F238E27FC236}">
                <a16:creationId xmlns:a16="http://schemas.microsoft.com/office/drawing/2014/main" id="{4B5643CC-E6BD-4D93-84F4-30719975510D}"/>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65" name="文本框 64">
            <a:extLst>
              <a:ext uri="{FF2B5EF4-FFF2-40B4-BE49-F238E27FC236}">
                <a16:creationId xmlns:a16="http://schemas.microsoft.com/office/drawing/2014/main" id="{DCECBBC7-02D9-416B-9AEF-9EAB7038BA26}"/>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6" name="Rectangle 8">
            <a:extLst>
              <a:ext uri="{FF2B5EF4-FFF2-40B4-BE49-F238E27FC236}">
                <a16:creationId xmlns:a16="http://schemas.microsoft.com/office/drawing/2014/main" id="{28037F84-0E01-4A2F-AA07-69DBD4ACA215}"/>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7" name="Rectangle 58">
            <a:extLst>
              <a:ext uri="{FF2B5EF4-FFF2-40B4-BE49-F238E27FC236}">
                <a16:creationId xmlns:a16="http://schemas.microsoft.com/office/drawing/2014/main" id="{331CA770-EEFF-4585-B638-D8A26C09F205}"/>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椭圆 64"/>
          <p:cNvSpPr/>
          <p:nvPr/>
        </p:nvSpPr>
        <p:spPr>
          <a:xfrm>
            <a:off x="5648027" y="2751273"/>
            <a:ext cx="1373016" cy="445509"/>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分词 </a:t>
            </a:r>
            <a:r>
              <a:rPr lang="en-US" altLang="zh-CN" sz="2135" dirty="0">
                <a:latin typeface="微软雅黑 Light" panose="020B0502040204020203" pitchFamily="34" charset="-122"/>
                <a:ea typeface="微软雅黑 Light" panose="020B0502040204020203" pitchFamily="34" charset="-122"/>
              </a:rPr>
              <a:t>1</a:t>
            </a:r>
          </a:p>
        </p:txBody>
      </p:sp>
      <p:sp>
        <p:nvSpPr>
          <p:cNvPr id="66" name="矩形 65"/>
          <p:cNvSpPr/>
          <p:nvPr/>
        </p:nvSpPr>
        <p:spPr>
          <a:xfrm>
            <a:off x="6586920" y="3992214"/>
            <a:ext cx="1296563" cy="5124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Light" panose="020B0502040204020203" pitchFamily="34" charset="-122"/>
                <a:ea typeface="微软雅黑 Light" panose="020B0502040204020203" pitchFamily="34" charset="-122"/>
              </a:rPr>
              <a:t>图片 </a:t>
            </a:r>
            <a:r>
              <a:rPr lang="en-US" altLang="zh-CN" sz="2400" dirty="0">
                <a:latin typeface="微软雅黑 Light" panose="020B0502040204020203" pitchFamily="34" charset="-122"/>
                <a:ea typeface="微软雅黑 Light" panose="020B0502040204020203" pitchFamily="34" charset="-122"/>
              </a:rPr>
              <a:t>1</a:t>
            </a:r>
          </a:p>
        </p:txBody>
      </p:sp>
      <p:sp>
        <p:nvSpPr>
          <p:cNvPr id="67" name="椭圆 66"/>
          <p:cNvSpPr/>
          <p:nvPr/>
        </p:nvSpPr>
        <p:spPr>
          <a:xfrm>
            <a:off x="4826764" y="5593891"/>
            <a:ext cx="1447353" cy="420564"/>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分词 </a:t>
            </a:r>
            <a:r>
              <a:rPr lang="en-US" altLang="zh-CN" sz="2135" dirty="0">
                <a:latin typeface="微软雅黑 Light" panose="020B0502040204020203" pitchFamily="34" charset="-122"/>
                <a:ea typeface="微软雅黑 Light" panose="020B0502040204020203" pitchFamily="34" charset="-122"/>
              </a:rPr>
              <a:t>2</a:t>
            </a:r>
          </a:p>
        </p:txBody>
      </p:sp>
      <p:sp>
        <p:nvSpPr>
          <p:cNvPr id="68" name="椭圆 67"/>
          <p:cNvSpPr/>
          <p:nvPr/>
        </p:nvSpPr>
        <p:spPr>
          <a:xfrm>
            <a:off x="7946241" y="6090344"/>
            <a:ext cx="1389691" cy="445510"/>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分词 </a:t>
            </a:r>
            <a:r>
              <a:rPr lang="en-US" altLang="zh-CN" sz="2135" dirty="0">
                <a:latin typeface="微软雅黑 Light" panose="020B0502040204020203" pitchFamily="34" charset="-122"/>
                <a:ea typeface="微软雅黑 Light" panose="020B0502040204020203" pitchFamily="34" charset="-122"/>
              </a:rPr>
              <a:t>3</a:t>
            </a:r>
          </a:p>
        </p:txBody>
      </p:sp>
      <p:sp>
        <p:nvSpPr>
          <p:cNvPr id="69" name="椭圆 68"/>
          <p:cNvSpPr/>
          <p:nvPr/>
        </p:nvSpPr>
        <p:spPr>
          <a:xfrm>
            <a:off x="8927402" y="4130068"/>
            <a:ext cx="1389691" cy="445510"/>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分词 </a:t>
            </a:r>
            <a:r>
              <a:rPr lang="en-US" altLang="zh-CN" sz="2135" dirty="0">
                <a:latin typeface="微软雅黑 Light" panose="020B0502040204020203" pitchFamily="34" charset="-122"/>
                <a:ea typeface="微软雅黑 Light" panose="020B0502040204020203" pitchFamily="34" charset="-122"/>
              </a:rPr>
              <a:t>4</a:t>
            </a:r>
          </a:p>
        </p:txBody>
      </p:sp>
      <p:sp>
        <p:nvSpPr>
          <p:cNvPr id="70" name="椭圆 69"/>
          <p:cNvSpPr/>
          <p:nvPr/>
        </p:nvSpPr>
        <p:spPr>
          <a:xfrm>
            <a:off x="10192793" y="2740190"/>
            <a:ext cx="1382883" cy="445510"/>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分词 </a:t>
            </a:r>
            <a:r>
              <a:rPr lang="en-US" altLang="zh-CN" sz="2135" dirty="0">
                <a:latin typeface="微软雅黑 Light" panose="020B0502040204020203" pitchFamily="34" charset="-122"/>
                <a:ea typeface="微软雅黑 Light" panose="020B0502040204020203" pitchFamily="34" charset="-122"/>
              </a:rPr>
              <a:t>5</a:t>
            </a:r>
          </a:p>
        </p:txBody>
      </p:sp>
      <p:sp>
        <p:nvSpPr>
          <p:cNvPr id="71" name="矩形 70"/>
          <p:cNvSpPr/>
          <p:nvPr/>
        </p:nvSpPr>
        <p:spPr>
          <a:xfrm>
            <a:off x="10937359" y="5165831"/>
            <a:ext cx="1221344" cy="50779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Light" panose="020B0502040204020203" pitchFamily="34" charset="-122"/>
                <a:ea typeface="微软雅黑 Light" panose="020B0502040204020203" pitchFamily="34" charset="-122"/>
              </a:rPr>
              <a:t>图片 </a:t>
            </a:r>
            <a:r>
              <a:rPr lang="en-US" altLang="zh-CN" sz="2400" dirty="0">
                <a:latin typeface="微软雅黑 Light" panose="020B0502040204020203" pitchFamily="34" charset="-122"/>
                <a:ea typeface="微软雅黑 Light" panose="020B0502040204020203" pitchFamily="34" charset="-122"/>
              </a:rPr>
              <a:t>2</a:t>
            </a:r>
          </a:p>
        </p:txBody>
      </p:sp>
      <p:cxnSp>
        <p:nvCxnSpPr>
          <p:cNvPr id="72" name="直接连接符 71"/>
          <p:cNvCxnSpPr>
            <a:stCxn id="65" idx="4"/>
            <a:endCxn id="66" idx="0"/>
          </p:cNvCxnSpPr>
          <p:nvPr/>
        </p:nvCxnSpPr>
        <p:spPr>
          <a:xfrm>
            <a:off x="6334535" y="3196782"/>
            <a:ext cx="900667" cy="795432"/>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7" idx="7"/>
            <a:endCxn id="66" idx="2"/>
          </p:cNvCxnSpPr>
          <p:nvPr/>
        </p:nvCxnSpPr>
        <p:spPr>
          <a:xfrm flipV="1">
            <a:off x="6062157" y="4504616"/>
            <a:ext cx="1173045" cy="1150865"/>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cxnSpLocks/>
            <a:stCxn id="70" idx="2"/>
          </p:cNvCxnSpPr>
          <p:nvPr/>
        </p:nvCxnSpPr>
        <p:spPr>
          <a:xfrm flipH="1">
            <a:off x="7883483" y="2962945"/>
            <a:ext cx="2309310" cy="1097461"/>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6729362" y="1555953"/>
            <a:ext cx="5118881" cy="707886"/>
          </a:xfrm>
          <a:prstGeom prst="rect">
            <a:avLst/>
          </a:prstGeom>
          <a:noFill/>
        </p:spPr>
        <p:txBody>
          <a:bodyPr wrap="square" rtlCol="0">
            <a:spAutoFit/>
          </a:bodyPr>
          <a:lstStyle/>
          <a:p>
            <a:r>
              <a:rPr lang="zh-CN" altLang="en-US" sz="2000" dirty="0">
                <a:latin typeface="Microsoft YaHei UI" panose="020B0503020204020204" pitchFamily="34" charset="-122"/>
                <a:ea typeface="Microsoft YaHei UI" panose="020B0503020204020204" pitchFamily="34" charset="-122"/>
              </a:rPr>
              <a:t>所有的边都带有分词在当前文本的</a:t>
            </a:r>
            <a:r>
              <a:rPr lang="en-US" altLang="zh-CN" sz="2000" b="1" dirty="0" err="1">
                <a:solidFill>
                  <a:srgbClr val="FF0000"/>
                </a:solidFill>
                <a:latin typeface="Microsoft YaHei UI" panose="020B0503020204020204" pitchFamily="34" charset="-122"/>
                <a:ea typeface="Microsoft YaHei UI" panose="020B0503020204020204" pitchFamily="34" charset="-122"/>
              </a:rPr>
              <a:t>tf-idf</a:t>
            </a:r>
            <a:r>
              <a:rPr lang="zh-CN" altLang="en-US" sz="2000" dirty="0">
                <a:latin typeface="Microsoft YaHei UI" panose="020B0503020204020204" pitchFamily="34" charset="-122"/>
                <a:ea typeface="Microsoft YaHei UI" panose="020B0503020204020204" pitchFamily="34" charset="-122"/>
              </a:rPr>
              <a:t>值（常用于关键词提取），用于</a:t>
            </a:r>
            <a:r>
              <a:rPr lang="zh-CN" altLang="en-US" sz="2000" b="1" dirty="0">
                <a:solidFill>
                  <a:srgbClr val="FF0000"/>
                </a:solidFill>
                <a:latin typeface="Microsoft YaHei UI" panose="020B0503020204020204" pitchFamily="34" charset="-122"/>
                <a:ea typeface="Microsoft YaHei UI" panose="020B0503020204020204" pitchFamily="34" charset="-122"/>
              </a:rPr>
              <a:t>加权</a:t>
            </a:r>
          </a:p>
        </p:txBody>
      </p:sp>
      <p:sp>
        <p:nvSpPr>
          <p:cNvPr id="80" name="文本框 79"/>
          <p:cNvSpPr txBox="1"/>
          <p:nvPr/>
        </p:nvSpPr>
        <p:spPr>
          <a:xfrm rot="19981099">
            <a:off x="8461255" y="3092096"/>
            <a:ext cx="821323" cy="461537"/>
          </a:xfrm>
          <a:prstGeom prst="rect">
            <a:avLst/>
          </a:prstGeom>
          <a:noFill/>
        </p:spPr>
        <p:txBody>
          <a:bodyPr wrap="square" rtlCol="0">
            <a:spAutoFit/>
          </a:bodyPr>
          <a:lstStyle/>
          <a:p>
            <a:r>
              <a:rPr lang="en-US" altLang="zh-CN" sz="2400" b="1" dirty="0"/>
              <a:t>1.3</a:t>
            </a:r>
            <a:endParaRPr lang="zh-CN" altLang="en-US" sz="2400" b="1" dirty="0"/>
          </a:p>
        </p:txBody>
      </p:sp>
      <p:sp>
        <p:nvSpPr>
          <p:cNvPr id="81" name="文本框 80"/>
          <p:cNvSpPr txBox="1"/>
          <p:nvPr/>
        </p:nvSpPr>
        <p:spPr>
          <a:xfrm>
            <a:off x="8215327" y="3803388"/>
            <a:ext cx="601447" cy="461537"/>
          </a:xfrm>
          <a:prstGeom prst="rect">
            <a:avLst/>
          </a:prstGeom>
          <a:noFill/>
        </p:spPr>
        <p:txBody>
          <a:bodyPr wrap="none" rtlCol="0">
            <a:spAutoFit/>
          </a:bodyPr>
          <a:lstStyle/>
          <a:p>
            <a:r>
              <a:rPr lang="en-US" altLang="zh-CN" sz="2400" b="1" dirty="0"/>
              <a:t>6.7</a:t>
            </a:r>
            <a:endParaRPr lang="zh-CN" altLang="en-US" sz="2400" b="1" dirty="0"/>
          </a:p>
        </p:txBody>
      </p:sp>
      <p:sp>
        <p:nvSpPr>
          <p:cNvPr id="82" name="文本框 81"/>
          <p:cNvSpPr txBox="1"/>
          <p:nvPr/>
        </p:nvSpPr>
        <p:spPr>
          <a:xfrm rot="19135236">
            <a:off x="6137357" y="4722725"/>
            <a:ext cx="601447" cy="461537"/>
          </a:xfrm>
          <a:prstGeom prst="rect">
            <a:avLst/>
          </a:prstGeom>
          <a:noFill/>
        </p:spPr>
        <p:txBody>
          <a:bodyPr wrap="none" rtlCol="0">
            <a:spAutoFit/>
          </a:bodyPr>
          <a:lstStyle/>
          <a:p>
            <a:r>
              <a:rPr lang="en-US" altLang="zh-CN" sz="2400" b="1" dirty="0"/>
              <a:t>0.5</a:t>
            </a:r>
            <a:endParaRPr lang="zh-CN" altLang="en-US" sz="2400" b="1" dirty="0"/>
          </a:p>
        </p:txBody>
      </p:sp>
      <p:sp>
        <p:nvSpPr>
          <p:cNvPr id="83" name="文本框 82"/>
          <p:cNvSpPr txBox="1"/>
          <p:nvPr/>
        </p:nvSpPr>
        <p:spPr>
          <a:xfrm rot="2451453">
            <a:off x="6658755" y="3262945"/>
            <a:ext cx="601447" cy="461537"/>
          </a:xfrm>
          <a:prstGeom prst="rect">
            <a:avLst/>
          </a:prstGeom>
          <a:noFill/>
        </p:spPr>
        <p:txBody>
          <a:bodyPr wrap="none" rtlCol="0">
            <a:spAutoFit/>
          </a:bodyPr>
          <a:lstStyle/>
          <a:p>
            <a:r>
              <a:rPr lang="en-US" altLang="zh-CN" sz="2400" b="1" dirty="0"/>
              <a:t>2.5</a:t>
            </a:r>
            <a:endParaRPr lang="zh-CN" altLang="en-US" sz="2400" b="1" dirty="0"/>
          </a:p>
        </p:txBody>
      </p:sp>
      <p:cxnSp>
        <p:nvCxnSpPr>
          <p:cNvPr id="97" name="直接连接符 96"/>
          <p:cNvCxnSpPr>
            <a:stCxn id="70" idx="4"/>
            <a:endCxn id="71" idx="0"/>
          </p:cNvCxnSpPr>
          <p:nvPr/>
        </p:nvCxnSpPr>
        <p:spPr>
          <a:xfrm>
            <a:off x="10884235" y="3185700"/>
            <a:ext cx="663796" cy="1980131"/>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71" idx="1"/>
            <a:endCxn id="68" idx="7"/>
          </p:cNvCxnSpPr>
          <p:nvPr/>
        </p:nvCxnSpPr>
        <p:spPr>
          <a:xfrm flipH="1">
            <a:off x="9132416" y="5419729"/>
            <a:ext cx="1804943" cy="735858"/>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a:stCxn id="69" idx="2"/>
            <a:endCxn id="66" idx="3"/>
          </p:cNvCxnSpPr>
          <p:nvPr/>
        </p:nvCxnSpPr>
        <p:spPr>
          <a:xfrm flipH="1" flipV="1">
            <a:off x="7883483" y="4248415"/>
            <a:ext cx="1043919" cy="104408"/>
          </a:xfrm>
          <a:prstGeom prst="line">
            <a:avLst/>
          </a:prstGeom>
          <a:ln w="41275">
            <a:solidFill>
              <a:srgbClr val="002060"/>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rot="20450462">
            <a:off x="9616351" y="5297858"/>
            <a:ext cx="601447" cy="461537"/>
          </a:xfrm>
          <a:prstGeom prst="rect">
            <a:avLst/>
          </a:prstGeom>
          <a:noFill/>
        </p:spPr>
        <p:txBody>
          <a:bodyPr wrap="none" rtlCol="0">
            <a:spAutoFit/>
          </a:bodyPr>
          <a:lstStyle/>
          <a:p>
            <a:r>
              <a:rPr lang="en-US" altLang="zh-CN" sz="2400" b="1" dirty="0"/>
              <a:t>1.9</a:t>
            </a:r>
            <a:endParaRPr lang="zh-CN" altLang="en-US" sz="2400" b="1" dirty="0"/>
          </a:p>
        </p:txBody>
      </p:sp>
      <p:sp>
        <p:nvSpPr>
          <p:cNvPr id="117" name="文本框 116"/>
          <p:cNvSpPr txBox="1"/>
          <p:nvPr/>
        </p:nvSpPr>
        <p:spPr>
          <a:xfrm rot="4209205">
            <a:off x="10955794" y="3468428"/>
            <a:ext cx="601447" cy="461537"/>
          </a:xfrm>
          <a:prstGeom prst="rect">
            <a:avLst/>
          </a:prstGeom>
          <a:noFill/>
        </p:spPr>
        <p:txBody>
          <a:bodyPr wrap="none" rtlCol="0">
            <a:spAutoFit/>
          </a:bodyPr>
          <a:lstStyle/>
          <a:p>
            <a:r>
              <a:rPr lang="en-US" altLang="zh-CN" sz="2400" b="1" dirty="0"/>
              <a:t>8.4</a:t>
            </a:r>
            <a:endParaRPr lang="zh-CN" altLang="en-US" sz="2400" b="1" dirty="0"/>
          </a:p>
        </p:txBody>
      </p:sp>
      <p:cxnSp>
        <p:nvCxnSpPr>
          <p:cNvPr id="137" name="直接连接符 136"/>
          <p:cNvCxnSpPr>
            <a:stCxn id="147" idx="4"/>
            <a:endCxn id="148" idx="0"/>
          </p:cNvCxnSpPr>
          <p:nvPr/>
        </p:nvCxnSpPr>
        <p:spPr>
          <a:xfrm>
            <a:off x="996205" y="3545833"/>
            <a:ext cx="13784" cy="1417947"/>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40" name="直接连接符 139"/>
          <p:cNvCxnSpPr>
            <a:stCxn id="149" idx="4"/>
            <a:endCxn id="146" idx="0"/>
          </p:cNvCxnSpPr>
          <p:nvPr/>
        </p:nvCxnSpPr>
        <p:spPr>
          <a:xfrm>
            <a:off x="2579310" y="3569123"/>
            <a:ext cx="4275" cy="1411353"/>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141" name="矩形 140"/>
          <p:cNvSpPr/>
          <p:nvPr/>
        </p:nvSpPr>
        <p:spPr>
          <a:xfrm>
            <a:off x="187989" y="3016676"/>
            <a:ext cx="1616606" cy="2555871"/>
          </a:xfrm>
          <a:prstGeom prst="rect">
            <a:avLst/>
          </a:prstGeom>
          <a:noFill/>
          <a:ln w="28575" cmpd="sng">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2" name="文本框 141"/>
          <p:cNvSpPr txBox="1"/>
          <p:nvPr/>
        </p:nvSpPr>
        <p:spPr>
          <a:xfrm>
            <a:off x="3599478" y="1840253"/>
            <a:ext cx="1498984" cy="707886"/>
          </a:xfrm>
          <a:prstGeom prst="rect">
            <a:avLst/>
          </a:prstGeom>
          <a:noFill/>
        </p:spPr>
        <p:txBody>
          <a:bodyPr wrap="square" rtlCol="0">
            <a:spAutoFit/>
          </a:bodyPr>
          <a:lstStyle/>
          <a:p>
            <a:r>
              <a:rPr lang="zh-CN" altLang="en-US" sz="2000" dirty="0">
                <a:latin typeface="汉仪松阳体 W" panose="00020600040101010101" pitchFamily="18" charset="-122"/>
                <a:ea typeface="汉仪松阳体 W" panose="00020600040101010101" pitchFamily="18" charset="-122"/>
              </a:rPr>
              <a:t>卷积部分</a:t>
            </a:r>
          </a:p>
          <a:p>
            <a:r>
              <a:rPr lang="en-US" altLang="zh-CN" sz="2000" dirty="0">
                <a:latin typeface="汉仪松阳体 W" panose="00020600040101010101" pitchFamily="18" charset="-122"/>
                <a:ea typeface="汉仪松阳体 W" panose="00020600040101010101" pitchFamily="18" charset="-122"/>
              </a:rPr>
              <a:t>CARMN</a:t>
            </a:r>
          </a:p>
        </p:txBody>
      </p:sp>
      <p:sp>
        <p:nvSpPr>
          <p:cNvPr id="143" name="文本框 142"/>
          <p:cNvSpPr txBox="1"/>
          <p:nvPr/>
        </p:nvSpPr>
        <p:spPr>
          <a:xfrm>
            <a:off x="242749" y="5793053"/>
            <a:ext cx="3111278" cy="707886"/>
          </a:xfrm>
          <a:prstGeom prst="rect">
            <a:avLst/>
          </a:prstGeom>
          <a:noFill/>
        </p:spPr>
        <p:txBody>
          <a:bodyPr wrap="square" rtlCol="0">
            <a:spAutoFit/>
          </a:bodyPr>
          <a:lstStyle/>
          <a:p>
            <a:r>
              <a:rPr lang="zh-CN" altLang="en-US" sz="2000" dirty="0">
                <a:latin typeface="Microsoft YaHei UI" panose="020B0503020204020204" pitchFamily="34" charset="-122"/>
                <a:ea typeface="Microsoft YaHei UI" panose="020B0503020204020204" pitchFamily="34" charset="-122"/>
              </a:rPr>
              <a:t>原输入结构：</a:t>
            </a:r>
            <a:r>
              <a:rPr lang="zh-CN" altLang="en-US" sz="2000" b="1" dirty="0">
                <a:latin typeface="Microsoft YaHei UI" panose="020B0503020204020204" pitchFamily="34" charset="-122"/>
                <a:ea typeface="Microsoft YaHei UI" panose="020B0503020204020204" pitchFamily="34" charset="-122"/>
              </a:rPr>
              <a:t>图文一对一，分立结构</a:t>
            </a:r>
          </a:p>
        </p:txBody>
      </p:sp>
      <p:sp>
        <p:nvSpPr>
          <p:cNvPr id="144" name="右箭头 12"/>
          <p:cNvSpPr/>
          <p:nvPr/>
        </p:nvSpPr>
        <p:spPr>
          <a:xfrm>
            <a:off x="2850479" y="4283247"/>
            <a:ext cx="1819282" cy="371028"/>
          </a:xfrm>
          <a:prstGeom prst="rightArrow">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400"/>
          </a:p>
        </p:txBody>
      </p:sp>
      <p:sp>
        <p:nvSpPr>
          <p:cNvPr id="145" name="文本框 144"/>
          <p:cNvSpPr txBox="1"/>
          <p:nvPr/>
        </p:nvSpPr>
        <p:spPr>
          <a:xfrm>
            <a:off x="2747581" y="3841260"/>
            <a:ext cx="2420160" cy="420564"/>
          </a:xfrm>
          <a:prstGeom prst="rect">
            <a:avLst/>
          </a:prstGeom>
          <a:noFill/>
        </p:spPr>
        <p:txBody>
          <a:bodyPr wrap="square" rtlCol="0">
            <a:spAutoFit/>
          </a:bodyPr>
          <a:lstStyle/>
          <a:p>
            <a:r>
              <a:rPr lang="zh-CN" altLang="en-US" sz="2135" dirty="0">
                <a:solidFill>
                  <a:srgbClr val="FF0000"/>
                </a:solidFill>
                <a:latin typeface="Microsoft YaHei UI" panose="020B0503020204020204" pitchFamily="34" charset="-122"/>
                <a:ea typeface="Microsoft YaHei UI" panose="020B0503020204020204" pitchFamily="34" charset="-122"/>
              </a:rPr>
              <a:t>转换成图结构</a:t>
            </a:r>
          </a:p>
        </p:txBody>
      </p:sp>
      <p:sp>
        <p:nvSpPr>
          <p:cNvPr id="146" name="矩形 145"/>
          <p:cNvSpPr/>
          <p:nvPr/>
        </p:nvSpPr>
        <p:spPr>
          <a:xfrm>
            <a:off x="1915221" y="4980476"/>
            <a:ext cx="1336727" cy="47495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Light" panose="020B0502040204020203" pitchFamily="34" charset="-122"/>
                <a:ea typeface="微软雅黑 Light" panose="020B0502040204020203" pitchFamily="34" charset="-122"/>
              </a:rPr>
              <a:t>图片 </a:t>
            </a:r>
            <a:r>
              <a:rPr lang="en-US" altLang="zh-CN" sz="2400" dirty="0">
                <a:latin typeface="微软雅黑 Light" panose="020B0502040204020203" pitchFamily="34" charset="-122"/>
                <a:ea typeface="微软雅黑 Light" panose="020B0502040204020203" pitchFamily="34" charset="-122"/>
              </a:rPr>
              <a:t>2</a:t>
            </a:r>
          </a:p>
        </p:txBody>
      </p:sp>
      <p:sp>
        <p:nvSpPr>
          <p:cNvPr id="147" name="椭圆 146"/>
          <p:cNvSpPr/>
          <p:nvPr/>
        </p:nvSpPr>
        <p:spPr>
          <a:xfrm>
            <a:off x="328249" y="3126926"/>
            <a:ext cx="1335912" cy="418907"/>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文本 </a:t>
            </a:r>
            <a:r>
              <a:rPr lang="en-US" altLang="zh-CN" sz="2135" dirty="0">
                <a:latin typeface="微软雅黑 Light" panose="020B0502040204020203" pitchFamily="34" charset="-122"/>
                <a:ea typeface="微软雅黑 Light" panose="020B0502040204020203" pitchFamily="34" charset="-122"/>
              </a:rPr>
              <a:t>1</a:t>
            </a:r>
          </a:p>
        </p:txBody>
      </p:sp>
      <p:sp>
        <p:nvSpPr>
          <p:cNvPr id="148" name="矩形 147"/>
          <p:cNvSpPr/>
          <p:nvPr/>
        </p:nvSpPr>
        <p:spPr>
          <a:xfrm>
            <a:off x="390473" y="4963780"/>
            <a:ext cx="1239032" cy="47495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Light" panose="020B0502040204020203" pitchFamily="34" charset="-122"/>
                <a:ea typeface="微软雅黑 Light" panose="020B0502040204020203" pitchFamily="34" charset="-122"/>
              </a:rPr>
              <a:t>图片 </a:t>
            </a:r>
            <a:r>
              <a:rPr lang="en-US" altLang="zh-CN" sz="2400" dirty="0">
                <a:latin typeface="微软雅黑 Light" panose="020B0502040204020203" pitchFamily="34" charset="-122"/>
                <a:ea typeface="微软雅黑 Light" panose="020B0502040204020203" pitchFamily="34" charset="-122"/>
              </a:rPr>
              <a:t>1</a:t>
            </a:r>
          </a:p>
        </p:txBody>
      </p:sp>
      <p:sp>
        <p:nvSpPr>
          <p:cNvPr id="149" name="椭圆 148"/>
          <p:cNvSpPr/>
          <p:nvPr/>
        </p:nvSpPr>
        <p:spPr>
          <a:xfrm>
            <a:off x="1880189" y="3148558"/>
            <a:ext cx="1398241" cy="420565"/>
          </a:xfrm>
          <a:prstGeom prst="ellipse">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135" dirty="0">
                <a:latin typeface="微软雅黑 Light" panose="020B0502040204020203" pitchFamily="34" charset="-122"/>
                <a:ea typeface="微软雅黑 Light" panose="020B0502040204020203" pitchFamily="34" charset="-122"/>
              </a:rPr>
              <a:t>文本 </a:t>
            </a:r>
            <a:r>
              <a:rPr lang="en-US" altLang="zh-CN" sz="2135" dirty="0">
                <a:latin typeface="微软雅黑 Light" panose="020B0502040204020203" pitchFamily="34" charset="-122"/>
                <a:ea typeface="微软雅黑 Light" panose="020B0502040204020203" pitchFamily="34" charset="-122"/>
              </a:rPr>
              <a:t>2</a:t>
            </a:r>
          </a:p>
        </p:txBody>
      </p:sp>
      <p:cxnSp>
        <p:nvCxnSpPr>
          <p:cNvPr id="171" name="直接连接符 170"/>
          <p:cNvCxnSpPr>
            <a:cxnSpLocks/>
          </p:cNvCxnSpPr>
          <p:nvPr/>
        </p:nvCxnSpPr>
        <p:spPr>
          <a:xfrm flipH="1">
            <a:off x="1880189" y="2325625"/>
            <a:ext cx="1603901" cy="55079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4787239" y="2409829"/>
            <a:ext cx="469647" cy="45055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3354027" y="848350"/>
            <a:ext cx="6534398"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创新：基于图结构的改进</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5" name="任意多边形: 形状 4"/>
          <p:cNvSpPr/>
          <p:nvPr/>
        </p:nvSpPr>
        <p:spPr>
          <a:xfrm>
            <a:off x="4752267" y="2366117"/>
            <a:ext cx="7006616" cy="3798565"/>
          </a:xfrm>
          <a:custGeom>
            <a:avLst/>
            <a:gdLst>
              <a:gd name="connsiteX0" fmla="*/ 1283234 w 5202091"/>
              <a:gd name="connsiteY0" fmla="*/ 0 h 3027510"/>
              <a:gd name="connsiteX1" fmla="*/ 7684 w 5202091"/>
              <a:gd name="connsiteY1" fmla="*/ 691563 h 3027510"/>
              <a:gd name="connsiteX2" fmla="*/ 0 w 5202091"/>
              <a:gd name="connsiteY2" fmla="*/ 3027510 h 3027510"/>
              <a:gd name="connsiteX3" fmla="*/ 1890272 w 5202091"/>
              <a:gd name="connsiteY3" fmla="*/ 2989089 h 3027510"/>
              <a:gd name="connsiteX4" fmla="*/ 5202091 w 5202091"/>
              <a:gd name="connsiteY4" fmla="*/ 1229446 h 3027510"/>
              <a:gd name="connsiteX5" fmla="*/ 5194407 w 5202091"/>
              <a:gd name="connsiteY5" fmla="*/ 61473 h 3027510"/>
              <a:gd name="connsiteX6" fmla="*/ 1283234 w 5202091"/>
              <a:gd name="connsiteY6" fmla="*/ 0 h 302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2091" h="3027510">
                <a:moveTo>
                  <a:pt x="1283234" y="0"/>
                </a:moveTo>
                <a:lnTo>
                  <a:pt x="7684" y="691563"/>
                </a:lnTo>
                <a:cubicBezTo>
                  <a:pt x="5123" y="1470212"/>
                  <a:pt x="2561" y="2248861"/>
                  <a:pt x="0" y="3027510"/>
                </a:cubicBezTo>
                <a:lnTo>
                  <a:pt x="1890272" y="2989089"/>
                </a:lnTo>
                <a:lnTo>
                  <a:pt x="5202091" y="1229446"/>
                </a:lnTo>
                <a:cubicBezTo>
                  <a:pt x="5199530" y="840122"/>
                  <a:pt x="5196968" y="450797"/>
                  <a:pt x="5194407" y="61473"/>
                </a:cubicBezTo>
                <a:lnTo>
                  <a:pt x="1283234" y="0"/>
                </a:ln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8" name="文本框 47">
            <a:extLst>
              <a:ext uri="{FF2B5EF4-FFF2-40B4-BE49-F238E27FC236}">
                <a16:creationId xmlns:a16="http://schemas.microsoft.com/office/drawing/2014/main" id="{49AA0255-2854-4921-A488-7E0B1AF16BDD}"/>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1" name="燕尾形 4">
            <a:extLst>
              <a:ext uri="{FF2B5EF4-FFF2-40B4-BE49-F238E27FC236}">
                <a16:creationId xmlns:a16="http://schemas.microsoft.com/office/drawing/2014/main" id="{2802A3B3-6BF7-4B8D-9BF8-10B842E5D15B}"/>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52" name="燕尾形 5">
            <a:extLst>
              <a:ext uri="{FF2B5EF4-FFF2-40B4-BE49-F238E27FC236}">
                <a16:creationId xmlns:a16="http://schemas.microsoft.com/office/drawing/2014/main" id="{01674D84-3D09-477B-A4D4-F0463AE5FEB7}"/>
              </a:ext>
            </a:extLst>
          </p:cNvPr>
          <p:cNvSpPr/>
          <p:nvPr/>
        </p:nvSpPr>
        <p:spPr>
          <a:xfrm>
            <a:off x="4581179" y="29485"/>
            <a:ext cx="1911781" cy="534235"/>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53" name="燕尾形 6">
            <a:extLst>
              <a:ext uri="{FF2B5EF4-FFF2-40B4-BE49-F238E27FC236}">
                <a16:creationId xmlns:a16="http://schemas.microsoft.com/office/drawing/2014/main" id="{1A93723A-9DD8-4932-B8DF-078C69265B70}"/>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54" name="直接连接符 53">
            <a:extLst>
              <a:ext uri="{FF2B5EF4-FFF2-40B4-BE49-F238E27FC236}">
                <a16:creationId xmlns:a16="http://schemas.microsoft.com/office/drawing/2014/main" id="{29267405-5D16-4698-8A08-8384E40AE161}"/>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55" name="燕尾形 6">
            <a:extLst>
              <a:ext uri="{FF2B5EF4-FFF2-40B4-BE49-F238E27FC236}">
                <a16:creationId xmlns:a16="http://schemas.microsoft.com/office/drawing/2014/main" id="{2271E3C3-858D-43E8-ADF8-D7AA4E234508}"/>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56" name="燕尾形 6">
            <a:extLst>
              <a:ext uri="{FF2B5EF4-FFF2-40B4-BE49-F238E27FC236}">
                <a16:creationId xmlns:a16="http://schemas.microsoft.com/office/drawing/2014/main" id="{BD2AE632-9716-418D-AAA6-8BAE9898FE7C}"/>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57" name="燕尾形 6">
            <a:extLst>
              <a:ext uri="{FF2B5EF4-FFF2-40B4-BE49-F238E27FC236}">
                <a16:creationId xmlns:a16="http://schemas.microsoft.com/office/drawing/2014/main" id="{953A6973-1B99-4A08-B3D6-2DDDA98A36F0}"/>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58" name="文本框 57">
            <a:extLst>
              <a:ext uri="{FF2B5EF4-FFF2-40B4-BE49-F238E27FC236}">
                <a16:creationId xmlns:a16="http://schemas.microsoft.com/office/drawing/2014/main" id="{EB7D7F1B-FDEB-4B0F-84FA-B22690C93A32}"/>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9" name="Rectangle 8">
            <a:extLst>
              <a:ext uri="{FF2B5EF4-FFF2-40B4-BE49-F238E27FC236}">
                <a16:creationId xmlns:a16="http://schemas.microsoft.com/office/drawing/2014/main" id="{40F6DF27-F3C4-4462-830B-C1DF763E5DDA}"/>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0" name="Rectangle 58">
            <a:extLst>
              <a:ext uri="{FF2B5EF4-FFF2-40B4-BE49-F238E27FC236}">
                <a16:creationId xmlns:a16="http://schemas.microsoft.com/office/drawing/2014/main" id="{BCCC495E-5AE5-4318-9779-A69826130DD8}"/>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4182353" y="4911322"/>
            <a:ext cx="4532182" cy="523220"/>
          </a:xfrm>
          <a:prstGeom prst="rect">
            <a:avLst/>
          </a:prstGeom>
          <a:noFill/>
        </p:spPr>
        <p:txBody>
          <a:bodyPr wrap="square" rtlCol="0" anchor="t">
            <a:spAutoFit/>
          </a:bodyPr>
          <a:lstStyle/>
          <a:p>
            <a:r>
              <a:rPr lang="en-US" altLang="zh-CN"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Weibo A</a:t>
            </a:r>
            <a:r>
              <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数据集概况</a:t>
            </a:r>
            <a:endPar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49" name="表格 4"/>
          <p:cNvGraphicFramePr>
            <a:graphicFrameLocks noGrp="1"/>
          </p:cNvGraphicFramePr>
          <p:nvPr>
            <p:extLst>
              <p:ext uri="{D42A27DB-BD31-4B8C-83A1-F6EECF244321}">
                <p14:modId xmlns:p14="http://schemas.microsoft.com/office/powerpoint/2010/main" val="1253049803"/>
              </p:ext>
            </p:extLst>
          </p:nvPr>
        </p:nvGraphicFramePr>
        <p:xfrm>
          <a:off x="323384" y="1677299"/>
          <a:ext cx="11545232" cy="3039712"/>
        </p:xfrm>
        <a:graphic>
          <a:graphicData uri="http://schemas.openxmlformats.org/drawingml/2006/table">
            <a:tbl>
              <a:tblPr firstRow="1" bandRow="1">
                <a:tableStyleId>{5C22544A-7EE6-4342-B048-85BDC9FD1C3A}</a:tableStyleId>
              </a:tblPr>
              <a:tblGrid>
                <a:gridCol w="1443154">
                  <a:extLst>
                    <a:ext uri="{9D8B030D-6E8A-4147-A177-3AD203B41FA5}">
                      <a16:colId xmlns:a16="http://schemas.microsoft.com/office/drawing/2014/main" val="20000"/>
                    </a:ext>
                  </a:extLst>
                </a:gridCol>
                <a:gridCol w="1443154">
                  <a:extLst>
                    <a:ext uri="{9D8B030D-6E8A-4147-A177-3AD203B41FA5}">
                      <a16:colId xmlns:a16="http://schemas.microsoft.com/office/drawing/2014/main" val="20001"/>
                    </a:ext>
                  </a:extLst>
                </a:gridCol>
                <a:gridCol w="1443154">
                  <a:extLst>
                    <a:ext uri="{9D8B030D-6E8A-4147-A177-3AD203B41FA5}">
                      <a16:colId xmlns:a16="http://schemas.microsoft.com/office/drawing/2014/main" val="20002"/>
                    </a:ext>
                  </a:extLst>
                </a:gridCol>
                <a:gridCol w="1443154">
                  <a:extLst>
                    <a:ext uri="{9D8B030D-6E8A-4147-A177-3AD203B41FA5}">
                      <a16:colId xmlns:a16="http://schemas.microsoft.com/office/drawing/2014/main" val="20003"/>
                    </a:ext>
                  </a:extLst>
                </a:gridCol>
                <a:gridCol w="1443154">
                  <a:extLst>
                    <a:ext uri="{9D8B030D-6E8A-4147-A177-3AD203B41FA5}">
                      <a16:colId xmlns:a16="http://schemas.microsoft.com/office/drawing/2014/main" val="20004"/>
                    </a:ext>
                  </a:extLst>
                </a:gridCol>
                <a:gridCol w="1443154">
                  <a:extLst>
                    <a:ext uri="{9D8B030D-6E8A-4147-A177-3AD203B41FA5}">
                      <a16:colId xmlns:a16="http://schemas.microsoft.com/office/drawing/2014/main" val="20005"/>
                    </a:ext>
                  </a:extLst>
                </a:gridCol>
                <a:gridCol w="1443154">
                  <a:extLst>
                    <a:ext uri="{9D8B030D-6E8A-4147-A177-3AD203B41FA5}">
                      <a16:colId xmlns:a16="http://schemas.microsoft.com/office/drawing/2014/main" val="20006"/>
                    </a:ext>
                  </a:extLst>
                </a:gridCol>
                <a:gridCol w="1443154">
                  <a:extLst>
                    <a:ext uri="{9D8B030D-6E8A-4147-A177-3AD203B41FA5}">
                      <a16:colId xmlns:a16="http://schemas.microsoft.com/office/drawing/2014/main" val="20007"/>
                    </a:ext>
                  </a:extLst>
                </a:gridCol>
              </a:tblGrid>
              <a:tr h="696896">
                <a:tc rowSpan="2">
                  <a:txBody>
                    <a:bodyPr/>
                    <a:lstStyle/>
                    <a:p>
                      <a:endParaRPr lang="zh-CN" altLang="en-US" sz="2400" dirty="0">
                        <a:solidFill>
                          <a:schemeClr val="accent1">
                            <a:lumMod val="50000"/>
                          </a:schemeClr>
                        </a:solidFill>
                      </a:endParaRPr>
                    </a:p>
                  </a:txBody>
                  <a:tcPr>
                    <a:solidFill>
                      <a:schemeClr val="accent1">
                        <a:lumMod val="50000"/>
                      </a:schemeClr>
                    </a:solidFill>
                  </a:tcPr>
                </a:tc>
                <a:tc rowSpan="2">
                  <a:txBody>
                    <a:bodyPr/>
                    <a:lstStyle/>
                    <a:p>
                      <a:r>
                        <a:rPr lang="en-US" altLang="zh-CN" sz="2400" b="1" dirty="0"/>
                        <a:t>accuracy</a:t>
                      </a:r>
                      <a:endParaRPr lang="zh-CN" altLang="en-US" sz="2400" b="1" dirty="0"/>
                    </a:p>
                  </a:txBody>
                  <a:tcPr>
                    <a:solidFill>
                      <a:schemeClr val="accent1">
                        <a:lumMod val="50000"/>
                      </a:schemeClr>
                    </a:solidFill>
                  </a:tcPr>
                </a:tc>
                <a:tc gridSpan="3">
                  <a:txBody>
                    <a:bodyPr/>
                    <a:lstStyle/>
                    <a:p>
                      <a:r>
                        <a:rPr lang="en-US" altLang="zh-CN" sz="2400" b="1" dirty="0"/>
                        <a:t>Fake News</a:t>
                      </a:r>
                      <a:endParaRPr lang="zh-CN" altLang="en-US" sz="2400" b="1" dirty="0"/>
                    </a:p>
                  </a:txBody>
                  <a:tcPr>
                    <a:solidFill>
                      <a:schemeClr val="accent1">
                        <a:lumMod val="50000"/>
                      </a:schemeClr>
                    </a:solidFill>
                  </a:tcPr>
                </a:tc>
                <a:tc hMerge="1">
                  <a:txBody>
                    <a:bodyPr/>
                    <a:lstStyle/>
                    <a:p>
                      <a:endParaRPr lang="zh-CN"/>
                    </a:p>
                  </a:txBody>
                  <a:tcPr/>
                </a:tc>
                <a:tc hMerge="1">
                  <a:txBody>
                    <a:bodyPr/>
                    <a:lstStyle/>
                    <a:p>
                      <a:endParaRPr lang="zh-CN"/>
                    </a:p>
                  </a:txBody>
                  <a:tcPr/>
                </a:tc>
                <a:tc gridSpan="3">
                  <a:txBody>
                    <a:bodyPr/>
                    <a:lstStyle/>
                    <a:p>
                      <a:r>
                        <a:rPr lang="en-US" altLang="zh-CN" sz="2400" b="1" dirty="0"/>
                        <a:t>Real News</a:t>
                      </a:r>
                      <a:endParaRPr lang="zh-CN" altLang="en-US" sz="2400" b="1" dirty="0"/>
                    </a:p>
                  </a:txBody>
                  <a:tcPr>
                    <a:solidFill>
                      <a:schemeClr val="accent1">
                        <a:lumMod val="5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96896">
                <a:tc vMerge="1">
                  <a:txBody>
                    <a:bodyPr/>
                    <a:lstStyle/>
                    <a:p>
                      <a:endParaRPr lang="zh-CN"/>
                    </a:p>
                  </a:txBody>
                  <a:tcPr/>
                </a:tc>
                <a:tc vMerge="1">
                  <a:txBody>
                    <a:bodyPr/>
                    <a:lstStyle/>
                    <a:p>
                      <a:endParaRPr lang="zh-CN"/>
                    </a:p>
                  </a:txBody>
                  <a:tcPr/>
                </a:tc>
                <a:tc>
                  <a:txBody>
                    <a:bodyPr/>
                    <a:lstStyle/>
                    <a:p>
                      <a:r>
                        <a:rPr lang="en-US" altLang="zh-CN" sz="2400" b="1" dirty="0"/>
                        <a:t>Precision</a:t>
                      </a:r>
                      <a:endParaRPr lang="zh-CN" altLang="en-US" sz="2400" b="1" dirty="0"/>
                    </a:p>
                  </a:txBody>
                  <a:tcPr/>
                </a:tc>
                <a:tc>
                  <a:txBody>
                    <a:bodyPr/>
                    <a:lstStyle/>
                    <a:p>
                      <a:r>
                        <a:rPr lang="en-US" altLang="zh-CN" sz="2400" b="1" dirty="0"/>
                        <a:t>Recall</a:t>
                      </a:r>
                      <a:endParaRPr lang="zh-CN" altLang="en-US" sz="2400" b="1" dirty="0"/>
                    </a:p>
                  </a:txBody>
                  <a:tcPr/>
                </a:tc>
                <a:tc>
                  <a:txBody>
                    <a:bodyPr/>
                    <a:lstStyle/>
                    <a:p>
                      <a:r>
                        <a:rPr lang="en-US" altLang="zh-CN" sz="2400" b="1" dirty="0"/>
                        <a:t>F1</a:t>
                      </a:r>
                      <a:endParaRPr lang="zh-CN" altLang="en-US" sz="2400" b="1" dirty="0"/>
                    </a:p>
                  </a:txBody>
                  <a:tcPr/>
                </a:tc>
                <a:tc>
                  <a:txBody>
                    <a:bodyPr/>
                    <a:lstStyle/>
                    <a:p>
                      <a:r>
                        <a:rPr lang="en-US" altLang="zh-CN" sz="2400" b="1" dirty="0"/>
                        <a:t>Precision</a:t>
                      </a:r>
                      <a:endParaRPr lang="zh-CN" altLang="en-US" sz="2400" b="1" dirty="0"/>
                    </a:p>
                  </a:txBody>
                  <a:tcPr/>
                </a:tc>
                <a:tc>
                  <a:txBody>
                    <a:bodyPr/>
                    <a:lstStyle/>
                    <a:p>
                      <a:r>
                        <a:rPr lang="en-US" altLang="zh-CN" sz="2400" b="1" dirty="0"/>
                        <a:t>Recall</a:t>
                      </a:r>
                      <a:endParaRPr lang="zh-CN" altLang="en-US" sz="2400" b="1" dirty="0"/>
                    </a:p>
                  </a:txBody>
                  <a:tcPr/>
                </a:tc>
                <a:tc>
                  <a:txBody>
                    <a:bodyPr/>
                    <a:lstStyle/>
                    <a:p>
                      <a:r>
                        <a:rPr lang="en-US" altLang="zh-CN" sz="2400" b="1" dirty="0"/>
                        <a:t>F1</a:t>
                      </a:r>
                      <a:endParaRPr lang="zh-CN" altLang="en-US" sz="2400" b="1" dirty="0"/>
                    </a:p>
                  </a:txBody>
                  <a:tcPr/>
                </a:tc>
                <a:extLst>
                  <a:ext uri="{0D108BD9-81ED-4DB2-BD59-A6C34878D82A}">
                    <a16:rowId xmlns:a16="http://schemas.microsoft.com/office/drawing/2014/main" val="10001"/>
                  </a:ext>
                </a:extLst>
              </a:tr>
              <a:tr h="785409">
                <a:tc>
                  <a:txBody>
                    <a:bodyPr/>
                    <a:lstStyle/>
                    <a:p>
                      <a:r>
                        <a:rPr lang="zh-CN" altLang="en-US" sz="2400" b="1" dirty="0"/>
                        <a:t>改进后的网络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84.0</a:t>
                      </a:r>
                      <a:r>
                        <a:rPr lang="zh-CN" altLang="en-US" sz="2400" b="1" dirty="0"/>
                        <a:t>％</a:t>
                      </a:r>
                    </a:p>
                  </a:txBody>
                  <a:tcPr/>
                </a:tc>
                <a:tc>
                  <a:txBody>
                    <a:bodyPr/>
                    <a:lstStyle/>
                    <a:p>
                      <a:r>
                        <a:rPr lang="en-US" altLang="zh-CN" sz="2400" b="1" dirty="0"/>
                        <a:t>83.7</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85.7</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84.7</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84.3</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82.2</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83.2</a:t>
                      </a:r>
                      <a:r>
                        <a:rPr lang="zh-CN" altLang="en-US" sz="2400" b="1" dirty="0"/>
                        <a:t>％</a:t>
                      </a:r>
                    </a:p>
                  </a:txBody>
                  <a:tcPr/>
                </a:tc>
                <a:extLst>
                  <a:ext uri="{0D108BD9-81ED-4DB2-BD59-A6C34878D82A}">
                    <a16:rowId xmlns:a16="http://schemas.microsoft.com/office/drawing/2014/main" val="10002"/>
                  </a:ext>
                </a:extLst>
              </a:tr>
              <a:tr h="785409">
                <a:tc>
                  <a:txBody>
                    <a:bodyPr/>
                    <a:lstStyle/>
                    <a:p>
                      <a:r>
                        <a:rPr lang="zh-CN" altLang="en-US" sz="2400" b="1" dirty="0"/>
                        <a:t>原</a:t>
                      </a:r>
                      <a:r>
                        <a:rPr lang="en-US" altLang="zh-CN" sz="2400" b="1" dirty="0"/>
                        <a:t>CARMN</a:t>
                      </a:r>
                      <a:endParaRPr lang="zh-CN" alt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85.3</a:t>
                      </a:r>
                      <a:r>
                        <a:rPr lang="zh-CN" altLang="en-US" sz="2400" b="1" dirty="0">
                          <a:solidFill>
                            <a:srgbClr val="FF0000"/>
                          </a:solidFill>
                        </a:rPr>
                        <a:t>％</a:t>
                      </a:r>
                    </a:p>
                  </a:txBody>
                  <a:tcPr/>
                </a:tc>
                <a:tc>
                  <a:txBody>
                    <a:bodyPr/>
                    <a:lstStyle/>
                    <a:p>
                      <a:r>
                        <a:rPr lang="en-US" altLang="zh-CN" sz="2400" b="1" dirty="0">
                          <a:solidFill>
                            <a:srgbClr val="FF0000"/>
                          </a:solidFill>
                        </a:rPr>
                        <a:t>89.1</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81.4</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85.1</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81.8</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89.4</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85.4</a:t>
                      </a:r>
                      <a:r>
                        <a:rPr lang="zh-CN" altLang="en-US" sz="2400" b="1" dirty="0">
                          <a:solidFill>
                            <a:srgbClr val="FF0000"/>
                          </a:solidFill>
                        </a:rPr>
                        <a:t>％</a:t>
                      </a:r>
                    </a:p>
                  </a:txBody>
                  <a:tcPr/>
                </a:tc>
                <a:extLst>
                  <a:ext uri="{0D108BD9-81ED-4DB2-BD59-A6C34878D82A}">
                    <a16:rowId xmlns:a16="http://schemas.microsoft.com/office/drawing/2014/main" val="10003"/>
                  </a:ext>
                </a:extLst>
              </a:tr>
            </a:tbl>
          </a:graphicData>
        </a:graphic>
      </p:graphicFrame>
      <p:graphicFrame>
        <p:nvGraphicFramePr>
          <p:cNvPr id="50" name="表格 5"/>
          <p:cNvGraphicFramePr>
            <a:graphicFrameLocks noGrp="1"/>
          </p:cNvGraphicFramePr>
          <p:nvPr/>
        </p:nvGraphicFramePr>
        <p:xfrm>
          <a:off x="601134" y="5628853"/>
          <a:ext cx="10989732" cy="914400"/>
        </p:xfrm>
        <a:graphic>
          <a:graphicData uri="http://schemas.openxmlformats.org/drawingml/2006/table">
            <a:tbl>
              <a:tblPr firstRow="1" bandRow="1">
                <a:tableStyleId>{5C22544A-7EE6-4342-B048-85BDC9FD1C3A}</a:tableStyleId>
              </a:tblPr>
              <a:tblGrid>
                <a:gridCol w="2747433">
                  <a:extLst>
                    <a:ext uri="{9D8B030D-6E8A-4147-A177-3AD203B41FA5}">
                      <a16:colId xmlns:a16="http://schemas.microsoft.com/office/drawing/2014/main" val="20000"/>
                    </a:ext>
                  </a:extLst>
                </a:gridCol>
                <a:gridCol w="2747433">
                  <a:extLst>
                    <a:ext uri="{9D8B030D-6E8A-4147-A177-3AD203B41FA5}">
                      <a16:colId xmlns:a16="http://schemas.microsoft.com/office/drawing/2014/main" val="20001"/>
                    </a:ext>
                  </a:extLst>
                </a:gridCol>
                <a:gridCol w="2747433">
                  <a:extLst>
                    <a:ext uri="{9D8B030D-6E8A-4147-A177-3AD203B41FA5}">
                      <a16:colId xmlns:a16="http://schemas.microsoft.com/office/drawing/2014/main" val="20002"/>
                    </a:ext>
                  </a:extLst>
                </a:gridCol>
                <a:gridCol w="2747433">
                  <a:extLst>
                    <a:ext uri="{9D8B030D-6E8A-4147-A177-3AD203B41FA5}">
                      <a16:colId xmlns:a16="http://schemas.microsoft.com/office/drawing/2014/main" val="20003"/>
                    </a:ext>
                  </a:extLst>
                </a:gridCol>
              </a:tblGrid>
              <a:tr h="450023">
                <a:tc>
                  <a:txBody>
                    <a:bodyPr/>
                    <a:lstStyle/>
                    <a:p>
                      <a:endParaRPr lang="zh-CN" altLang="en-US" sz="2400" b="1" dirty="0"/>
                    </a:p>
                  </a:txBody>
                  <a:tcPr>
                    <a:solidFill>
                      <a:schemeClr val="accent1">
                        <a:lumMod val="50000"/>
                      </a:schemeClr>
                    </a:solidFill>
                  </a:tcPr>
                </a:tc>
                <a:tc>
                  <a:txBody>
                    <a:bodyPr/>
                    <a:lstStyle/>
                    <a:p>
                      <a:r>
                        <a:rPr lang="en-US" altLang="zh-CN" sz="2400" b="1" dirty="0"/>
                        <a:t>Amount</a:t>
                      </a:r>
                      <a:endParaRPr lang="zh-CN" altLang="en-US" sz="2400" b="1" dirty="0"/>
                    </a:p>
                  </a:txBody>
                  <a:tcPr>
                    <a:solidFill>
                      <a:schemeClr val="accent1">
                        <a:lumMod val="50000"/>
                      </a:schemeClr>
                    </a:solidFill>
                  </a:tcPr>
                </a:tc>
                <a:tc>
                  <a:txBody>
                    <a:bodyPr/>
                    <a:lstStyle/>
                    <a:p>
                      <a:r>
                        <a:rPr lang="en-US" altLang="zh-CN" sz="2400" b="1" dirty="0"/>
                        <a:t> #of fake posts  </a:t>
                      </a:r>
                      <a:endParaRPr lang="zh-CN" altLang="en-US" sz="2400" b="1" dirty="0"/>
                    </a:p>
                  </a:txBody>
                  <a:tcPr>
                    <a:solidFill>
                      <a:schemeClr val="accent1">
                        <a:lumMod val="50000"/>
                      </a:schemeClr>
                    </a:solidFill>
                  </a:tcPr>
                </a:tc>
                <a:tc>
                  <a:txBody>
                    <a:bodyPr/>
                    <a:lstStyle/>
                    <a:p>
                      <a:r>
                        <a:rPr lang="en-US" altLang="zh-CN" sz="2400" dirty="0"/>
                        <a:t>#of real posts </a:t>
                      </a:r>
                      <a:endParaRPr lang="zh-CN" altLang="en-US" sz="2400" b="1" dirty="0"/>
                    </a:p>
                  </a:txBody>
                  <a:tcPr>
                    <a:solidFill>
                      <a:schemeClr val="accent1">
                        <a:lumMod val="50000"/>
                      </a:schemeClr>
                    </a:solidFill>
                  </a:tcPr>
                </a:tc>
                <a:extLst>
                  <a:ext uri="{0D108BD9-81ED-4DB2-BD59-A6C34878D82A}">
                    <a16:rowId xmlns:a16="http://schemas.microsoft.com/office/drawing/2014/main" val="10000"/>
                  </a:ext>
                </a:extLst>
              </a:tr>
              <a:tr h="45002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Weibo A</a:t>
                      </a:r>
                      <a:endParaRPr lang="zh-CN" altLang="en-US" sz="2400" b="1" dirty="0"/>
                    </a:p>
                  </a:txBody>
                  <a:tcPr/>
                </a:tc>
                <a:tc>
                  <a:txBody>
                    <a:bodyPr/>
                    <a:lstStyle/>
                    <a:p>
                      <a:r>
                        <a:rPr lang="en-US" altLang="zh-CN" sz="2400" b="1" dirty="0"/>
                        <a:t>7708</a:t>
                      </a:r>
                      <a:endParaRPr lang="zh-CN" altLang="en-US" sz="2400" b="1" dirty="0"/>
                    </a:p>
                  </a:txBody>
                  <a:tcPr/>
                </a:tc>
                <a:tc>
                  <a:txBody>
                    <a:bodyPr/>
                    <a:lstStyle/>
                    <a:p>
                      <a:r>
                        <a:rPr lang="en-US" altLang="zh-CN" sz="2400" b="1" dirty="0"/>
                        <a:t>4103</a:t>
                      </a:r>
                      <a:endParaRPr lang="zh-CN" altLang="en-US" sz="2400" b="1" dirty="0"/>
                    </a:p>
                  </a:txBody>
                  <a:tcPr/>
                </a:tc>
                <a:tc>
                  <a:txBody>
                    <a:bodyPr/>
                    <a:lstStyle/>
                    <a:p>
                      <a:r>
                        <a:rPr lang="en-US" altLang="zh-CN" sz="2400" b="1" dirty="0"/>
                        <a:t>3605</a:t>
                      </a:r>
                      <a:endParaRPr lang="zh-CN" altLang="en-US" sz="2400" b="1" dirty="0"/>
                    </a:p>
                  </a:txBody>
                  <a:tcPr/>
                </a:tc>
                <a:extLst>
                  <a:ext uri="{0D108BD9-81ED-4DB2-BD59-A6C34878D82A}">
                    <a16:rowId xmlns:a16="http://schemas.microsoft.com/office/drawing/2014/main" val="10001"/>
                  </a:ext>
                </a:extLst>
              </a:tr>
            </a:tbl>
          </a:graphicData>
        </a:graphic>
      </p:graphicFrame>
      <p:sp>
        <p:nvSpPr>
          <p:cNvPr id="51" name="标题 1"/>
          <p:cNvSpPr txBox="1"/>
          <p:nvPr/>
        </p:nvSpPr>
        <p:spPr>
          <a:xfrm>
            <a:off x="3438544" y="744474"/>
            <a:ext cx="6019800" cy="9547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accent1">
                    <a:lumMod val="50000"/>
                  </a:schemeClr>
                </a:solidFill>
                <a:latin typeface="Microsoft YaHei UI" panose="020B0503020204020204" pitchFamily="34" charset="-122"/>
                <a:ea typeface="Microsoft YaHei UI" panose="020B0503020204020204" pitchFamily="34" charset="-122"/>
              </a:rPr>
              <a:t>Weibo A</a:t>
            </a:r>
            <a:r>
              <a:rPr lang="zh-CN" altLang="en-US" sz="3600" b="1" dirty="0">
                <a:solidFill>
                  <a:schemeClr val="accent1">
                    <a:lumMod val="50000"/>
                  </a:schemeClr>
                </a:solidFill>
                <a:latin typeface="Microsoft YaHei UI" panose="020B0503020204020204" pitchFamily="34" charset="-122"/>
                <a:ea typeface="Microsoft YaHei UI" panose="020B0503020204020204" pitchFamily="34" charset="-122"/>
              </a:rPr>
              <a:t>公开数据集测试结果</a:t>
            </a:r>
          </a:p>
        </p:txBody>
      </p:sp>
      <p:sp>
        <p:nvSpPr>
          <p:cNvPr id="18" name="文本框 17">
            <a:extLst>
              <a:ext uri="{FF2B5EF4-FFF2-40B4-BE49-F238E27FC236}">
                <a16:creationId xmlns:a16="http://schemas.microsoft.com/office/drawing/2014/main" id="{F7A855E2-6F56-411D-9CDB-DC527582AF4F}"/>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19" name="燕尾形 4">
            <a:extLst>
              <a:ext uri="{FF2B5EF4-FFF2-40B4-BE49-F238E27FC236}">
                <a16:creationId xmlns:a16="http://schemas.microsoft.com/office/drawing/2014/main" id="{1D771D68-A418-44C8-B70D-C96ADAAEA6DE}"/>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0" name="燕尾形 5">
            <a:extLst>
              <a:ext uri="{FF2B5EF4-FFF2-40B4-BE49-F238E27FC236}">
                <a16:creationId xmlns:a16="http://schemas.microsoft.com/office/drawing/2014/main" id="{E4A3FD2A-3A4A-4A32-9EBE-C3C9E1BD017B}"/>
              </a:ext>
            </a:extLst>
          </p:cNvPr>
          <p:cNvSpPr/>
          <p:nvPr/>
        </p:nvSpPr>
        <p:spPr>
          <a:xfrm>
            <a:off x="4581179" y="29485"/>
            <a:ext cx="1911781" cy="534235"/>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21" name="燕尾形 6">
            <a:extLst>
              <a:ext uri="{FF2B5EF4-FFF2-40B4-BE49-F238E27FC236}">
                <a16:creationId xmlns:a16="http://schemas.microsoft.com/office/drawing/2014/main" id="{2EAF941C-D53C-434C-85EB-4E9550FC16BC}"/>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2" name="直接连接符 21">
            <a:extLst>
              <a:ext uri="{FF2B5EF4-FFF2-40B4-BE49-F238E27FC236}">
                <a16:creationId xmlns:a16="http://schemas.microsoft.com/office/drawing/2014/main" id="{4742C955-21E9-4D8D-B51F-B3CF89F0385F}"/>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3" name="燕尾形 6">
            <a:extLst>
              <a:ext uri="{FF2B5EF4-FFF2-40B4-BE49-F238E27FC236}">
                <a16:creationId xmlns:a16="http://schemas.microsoft.com/office/drawing/2014/main" id="{A62B3B56-AB45-4DEE-89B4-09D8FE23C6CB}"/>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24" name="燕尾形 6">
            <a:extLst>
              <a:ext uri="{FF2B5EF4-FFF2-40B4-BE49-F238E27FC236}">
                <a16:creationId xmlns:a16="http://schemas.microsoft.com/office/drawing/2014/main" id="{EEDB4EC9-0085-4E0F-8C46-80EE73A96442}"/>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26" name="燕尾形 6">
            <a:extLst>
              <a:ext uri="{FF2B5EF4-FFF2-40B4-BE49-F238E27FC236}">
                <a16:creationId xmlns:a16="http://schemas.microsoft.com/office/drawing/2014/main" id="{F57E4E3B-A62E-41FF-9AB7-FD49BBEE5253}"/>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27" name="文本框 26">
            <a:extLst>
              <a:ext uri="{FF2B5EF4-FFF2-40B4-BE49-F238E27FC236}">
                <a16:creationId xmlns:a16="http://schemas.microsoft.com/office/drawing/2014/main" id="{53EC137C-B258-412F-8E3E-C5EE2CC88EEE}"/>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8" name="Rectangle 8">
            <a:extLst>
              <a:ext uri="{FF2B5EF4-FFF2-40B4-BE49-F238E27FC236}">
                <a16:creationId xmlns:a16="http://schemas.microsoft.com/office/drawing/2014/main" id="{26CF8365-D064-4300-8F66-3A23B9CD8436}"/>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29" name="Rectangle 58">
            <a:extLst>
              <a:ext uri="{FF2B5EF4-FFF2-40B4-BE49-F238E27FC236}">
                <a16:creationId xmlns:a16="http://schemas.microsoft.com/office/drawing/2014/main" id="{AF525ACA-4048-4E96-8805-1A9A52A48FFF}"/>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表格 4"/>
          <p:cNvGraphicFramePr>
            <a:graphicFrameLocks noGrp="1"/>
          </p:cNvGraphicFramePr>
          <p:nvPr>
            <p:extLst>
              <p:ext uri="{D42A27DB-BD31-4B8C-83A1-F6EECF244321}">
                <p14:modId xmlns:p14="http://schemas.microsoft.com/office/powerpoint/2010/main" val="1378103600"/>
              </p:ext>
            </p:extLst>
          </p:nvPr>
        </p:nvGraphicFramePr>
        <p:xfrm>
          <a:off x="323384" y="1677299"/>
          <a:ext cx="11545232" cy="3039712"/>
        </p:xfrm>
        <a:graphic>
          <a:graphicData uri="http://schemas.openxmlformats.org/drawingml/2006/table">
            <a:tbl>
              <a:tblPr firstRow="1" bandRow="1">
                <a:tableStyleId>{5C22544A-7EE6-4342-B048-85BDC9FD1C3A}</a:tableStyleId>
              </a:tblPr>
              <a:tblGrid>
                <a:gridCol w="1443154">
                  <a:extLst>
                    <a:ext uri="{9D8B030D-6E8A-4147-A177-3AD203B41FA5}">
                      <a16:colId xmlns:a16="http://schemas.microsoft.com/office/drawing/2014/main" val="20000"/>
                    </a:ext>
                  </a:extLst>
                </a:gridCol>
                <a:gridCol w="1443154">
                  <a:extLst>
                    <a:ext uri="{9D8B030D-6E8A-4147-A177-3AD203B41FA5}">
                      <a16:colId xmlns:a16="http://schemas.microsoft.com/office/drawing/2014/main" val="20001"/>
                    </a:ext>
                  </a:extLst>
                </a:gridCol>
                <a:gridCol w="1443154">
                  <a:extLst>
                    <a:ext uri="{9D8B030D-6E8A-4147-A177-3AD203B41FA5}">
                      <a16:colId xmlns:a16="http://schemas.microsoft.com/office/drawing/2014/main" val="20002"/>
                    </a:ext>
                  </a:extLst>
                </a:gridCol>
                <a:gridCol w="1443154">
                  <a:extLst>
                    <a:ext uri="{9D8B030D-6E8A-4147-A177-3AD203B41FA5}">
                      <a16:colId xmlns:a16="http://schemas.microsoft.com/office/drawing/2014/main" val="20003"/>
                    </a:ext>
                  </a:extLst>
                </a:gridCol>
                <a:gridCol w="1443154">
                  <a:extLst>
                    <a:ext uri="{9D8B030D-6E8A-4147-A177-3AD203B41FA5}">
                      <a16:colId xmlns:a16="http://schemas.microsoft.com/office/drawing/2014/main" val="20004"/>
                    </a:ext>
                  </a:extLst>
                </a:gridCol>
                <a:gridCol w="1443154">
                  <a:extLst>
                    <a:ext uri="{9D8B030D-6E8A-4147-A177-3AD203B41FA5}">
                      <a16:colId xmlns:a16="http://schemas.microsoft.com/office/drawing/2014/main" val="20005"/>
                    </a:ext>
                  </a:extLst>
                </a:gridCol>
                <a:gridCol w="1443154">
                  <a:extLst>
                    <a:ext uri="{9D8B030D-6E8A-4147-A177-3AD203B41FA5}">
                      <a16:colId xmlns:a16="http://schemas.microsoft.com/office/drawing/2014/main" val="20006"/>
                    </a:ext>
                  </a:extLst>
                </a:gridCol>
                <a:gridCol w="1443154">
                  <a:extLst>
                    <a:ext uri="{9D8B030D-6E8A-4147-A177-3AD203B41FA5}">
                      <a16:colId xmlns:a16="http://schemas.microsoft.com/office/drawing/2014/main" val="20007"/>
                    </a:ext>
                  </a:extLst>
                </a:gridCol>
              </a:tblGrid>
              <a:tr h="696896">
                <a:tc rowSpan="2">
                  <a:txBody>
                    <a:bodyPr/>
                    <a:lstStyle/>
                    <a:p>
                      <a:endParaRPr lang="zh-CN" altLang="en-US" sz="2400" b="1" dirty="0"/>
                    </a:p>
                  </a:txBody>
                  <a:tcPr>
                    <a:solidFill>
                      <a:schemeClr val="accent1">
                        <a:lumMod val="50000"/>
                      </a:schemeClr>
                    </a:solidFill>
                  </a:tcPr>
                </a:tc>
                <a:tc rowSpan="2">
                  <a:txBody>
                    <a:bodyPr/>
                    <a:lstStyle/>
                    <a:p>
                      <a:r>
                        <a:rPr lang="en-US" altLang="zh-CN" sz="2400" b="1" dirty="0"/>
                        <a:t>accuracy</a:t>
                      </a:r>
                      <a:endParaRPr lang="zh-CN" altLang="en-US" sz="2400" b="1" dirty="0"/>
                    </a:p>
                  </a:txBody>
                  <a:tcPr>
                    <a:solidFill>
                      <a:schemeClr val="accent1">
                        <a:lumMod val="50000"/>
                      </a:schemeClr>
                    </a:solidFill>
                  </a:tcPr>
                </a:tc>
                <a:tc gridSpan="3">
                  <a:txBody>
                    <a:bodyPr/>
                    <a:lstStyle/>
                    <a:p>
                      <a:r>
                        <a:rPr lang="en-US" altLang="zh-CN" sz="2400" b="1" dirty="0"/>
                        <a:t>Fake News</a:t>
                      </a:r>
                      <a:endParaRPr lang="zh-CN" altLang="en-US" sz="2400" b="1" dirty="0"/>
                    </a:p>
                  </a:txBody>
                  <a:tcPr>
                    <a:solidFill>
                      <a:schemeClr val="accent1">
                        <a:lumMod val="50000"/>
                      </a:schemeClr>
                    </a:solidFill>
                  </a:tcPr>
                </a:tc>
                <a:tc hMerge="1">
                  <a:txBody>
                    <a:bodyPr/>
                    <a:lstStyle/>
                    <a:p>
                      <a:endParaRPr lang="zh-CN"/>
                    </a:p>
                  </a:txBody>
                  <a:tcPr/>
                </a:tc>
                <a:tc hMerge="1">
                  <a:txBody>
                    <a:bodyPr/>
                    <a:lstStyle/>
                    <a:p>
                      <a:endParaRPr lang="zh-CN"/>
                    </a:p>
                  </a:txBody>
                  <a:tcPr/>
                </a:tc>
                <a:tc gridSpan="3">
                  <a:txBody>
                    <a:bodyPr/>
                    <a:lstStyle/>
                    <a:p>
                      <a:r>
                        <a:rPr lang="en-US" altLang="zh-CN" sz="2400" b="1" dirty="0"/>
                        <a:t>Real News</a:t>
                      </a:r>
                      <a:endParaRPr lang="zh-CN" altLang="en-US" sz="2400" b="1" dirty="0"/>
                    </a:p>
                  </a:txBody>
                  <a:tcPr>
                    <a:solidFill>
                      <a:schemeClr val="accent1">
                        <a:lumMod val="50000"/>
                      </a:schemeClr>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696896">
                <a:tc vMerge="1">
                  <a:txBody>
                    <a:bodyPr/>
                    <a:lstStyle/>
                    <a:p>
                      <a:endParaRPr lang="zh-CN"/>
                    </a:p>
                  </a:txBody>
                  <a:tcPr/>
                </a:tc>
                <a:tc vMerge="1">
                  <a:txBody>
                    <a:bodyPr/>
                    <a:lstStyle/>
                    <a:p>
                      <a:endParaRPr lang="zh-CN"/>
                    </a:p>
                  </a:txBody>
                  <a:tcPr/>
                </a:tc>
                <a:tc>
                  <a:txBody>
                    <a:bodyPr/>
                    <a:lstStyle/>
                    <a:p>
                      <a:r>
                        <a:rPr lang="en-US" altLang="zh-CN" sz="2400" b="1" dirty="0"/>
                        <a:t>Precision</a:t>
                      </a:r>
                      <a:endParaRPr lang="zh-CN" altLang="en-US" sz="2400" b="1" dirty="0"/>
                    </a:p>
                  </a:txBody>
                  <a:tcPr/>
                </a:tc>
                <a:tc>
                  <a:txBody>
                    <a:bodyPr/>
                    <a:lstStyle/>
                    <a:p>
                      <a:r>
                        <a:rPr lang="en-US" altLang="zh-CN" sz="2400" b="1" dirty="0"/>
                        <a:t>Recall</a:t>
                      </a:r>
                      <a:endParaRPr lang="zh-CN" altLang="en-US" sz="2400" b="1" dirty="0"/>
                    </a:p>
                  </a:txBody>
                  <a:tcPr/>
                </a:tc>
                <a:tc>
                  <a:txBody>
                    <a:bodyPr/>
                    <a:lstStyle/>
                    <a:p>
                      <a:r>
                        <a:rPr lang="en-US" altLang="zh-CN" sz="2400" b="1" dirty="0"/>
                        <a:t>F1</a:t>
                      </a:r>
                      <a:endParaRPr lang="zh-CN" altLang="en-US" sz="2400" b="1" dirty="0"/>
                    </a:p>
                  </a:txBody>
                  <a:tcPr/>
                </a:tc>
                <a:tc>
                  <a:txBody>
                    <a:bodyPr/>
                    <a:lstStyle/>
                    <a:p>
                      <a:r>
                        <a:rPr lang="en-US" altLang="zh-CN" sz="2400" b="1" dirty="0"/>
                        <a:t>Precision</a:t>
                      </a:r>
                      <a:endParaRPr lang="zh-CN" altLang="en-US" sz="2400" b="1" dirty="0"/>
                    </a:p>
                  </a:txBody>
                  <a:tcPr/>
                </a:tc>
                <a:tc>
                  <a:txBody>
                    <a:bodyPr/>
                    <a:lstStyle/>
                    <a:p>
                      <a:r>
                        <a:rPr lang="en-US" altLang="zh-CN" sz="2400" b="1" dirty="0"/>
                        <a:t>Recall</a:t>
                      </a:r>
                      <a:endParaRPr lang="zh-CN" altLang="en-US" sz="2400" b="1" dirty="0"/>
                    </a:p>
                  </a:txBody>
                  <a:tcPr/>
                </a:tc>
                <a:tc>
                  <a:txBody>
                    <a:bodyPr/>
                    <a:lstStyle/>
                    <a:p>
                      <a:r>
                        <a:rPr lang="en-US" altLang="zh-CN" sz="2400" b="1" dirty="0"/>
                        <a:t>F1</a:t>
                      </a:r>
                      <a:endParaRPr lang="zh-CN" altLang="en-US" sz="2400" b="1" dirty="0"/>
                    </a:p>
                  </a:txBody>
                  <a:tcPr/>
                </a:tc>
                <a:extLst>
                  <a:ext uri="{0D108BD9-81ED-4DB2-BD59-A6C34878D82A}">
                    <a16:rowId xmlns:a16="http://schemas.microsoft.com/office/drawing/2014/main" val="10001"/>
                  </a:ext>
                </a:extLst>
              </a:tr>
              <a:tr h="785409">
                <a:tc>
                  <a:txBody>
                    <a:bodyPr/>
                    <a:lstStyle/>
                    <a:p>
                      <a:r>
                        <a:rPr lang="zh-CN" altLang="en-US" sz="2400" b="1" dirty="0"/>
                        <a:t>改进后的网络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97.4</a:t>
                      </a:r>
                      <a:r>
                        <a:rPr lang="zh-CN" altLang="en-US" sz="2400" b="1" dirty="0">
                          <a:solidFill>
                            <a:srgbClr val="FF0000"/>
                          </a:solidFill>
                        </a:rPr>
                        <a:t>％</a:t>
                      </a:r>
                    </a:p>
                  </a:txBody>
                  <a:tcPr/>
                </a:tc>
                <a:tc>
                  <a:txBody>
                    <a:bodyPr/>
                    <a:lstStyle/>
                    <a:p>
                      <a:r>
                        <a:rPr lang="en-US" altLang="zh-CN" sz="2400" b="1" dirty="0">
                          <a:solidFill>
                            <a:srgbClr val="FF0000"/>
                          </a:solidFill>
                        </a:rPr>
                        <a:t>97.6</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96.9</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97.2</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97.6</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98.2</a:t>
                      </a:r>
                      <a:r>
                        <a:rPr lang="zh-CN" altLang="en-US" sz="2400" b="1" dirty="0">
                          <a:solidFill>
                            <a:srgbClr val="FF0000"/>
                          </a:solidFill>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rPr>
                        <a:t>97.9</a:t>
                      </a:r>
                      <a:r>
                        <a:rPr lang="zh-CN" altLang="en-US" sz="2400" b="1" dirty="0">
                          <a:solidFill>
                            <a:srgbClr val="FF0000"/>
                          </a:solidFill>
                        </a:rPr>
                        <a:t>％</a:t>
                      </a:r>
                    </a:p>
                  </a:txBody>
                  <a:tcPr/>
                </a:tc>
                <a:extLst>
                  <a:ext uri="{0D108BD9-81ED-4DB2-BD59-A6C34878D82A}">
                    <a16:rowId xmlns:a16="http://schemas.microsoft.com/office/drawing/2014/main" val="10002"/>
                  </a:ext>
                </a:extLst>
              </a:tr>
              <a:tr h="785409">
                <a:tc>
                  <a:txBody>
                    <a:bodyPr/>
                    <a:lstStyle/>
                    <a:p>
                      <a:r>
                        <a:rPr lang="zh-CN" altLang="en-US" sz="2400" b="1" dirty="0"/>
                        <a:t>原</a:t>
                      </a:r>
                      <a:r>
                        <a:rPr lang="en-US" altLang="zh-CN" sz="2400" b="1" dirty="0"/>
                        <a:t>CARMN</a:t>
                      </a:r>
                      <a:endParaRPr lang="zh-CN" altLang="en-US" sz="2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86.9</a:t>
                      </a:r>
                      <a:r>
                        <a:rPr lang="zh-CN" altLang="en-US" sz="2400" b="1" dirty="0"/>
                        <a:t>％</a:t>
                      </a:r>
                    </a:p>
                  </a:txBody>
                  <a:tcPr/>
                </a:tc>
                <a:tc>
                  <a:txBody>
                    <a:bodyPr/>
                    <a:lstStyle/>
                    <a:p>
                      <a:r>
                        <a:rPr lang="en-US" altLang="zh-CN" sz="2400" b="1" dirty="0"/>
                        <a:t>93.5</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79.6</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86.0</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82.0</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94.4</a:t>
                      </a:r>
                      <a:r>
                        <a:rPr lang="zh-CN" altLang="en-US" sz="2400" b="1"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87.8</a:t>
                      </a:r>
                      <a:r>
                        <a:rPr lang="zh-CN" altLang="en-US" sz="2400" b="1" dirty="0"/>
                        <a:t>％</a:t>
                      </a:r>
                    </a:p>
                  </a:txBody>
                  <a:tcPr/>
                </a:tc>
                <a:extLst>
                  <a:ext uri="{0D108BD9-81ED-4DB2-BD59-A6C34878D82A}">
                    <a16:rowId xmlns:a16="http://schemas.microsoft.com/office/drawing/2014/main" val="10003"/>
                  </a:ext>
                </a:extLst>
              </a:tr>
            </a:tbl>
          </a:graphicData>
        </a:graphic>
      </p:graphicFrame>
      <p:graphicFrame>
        <p:nvGraphicFramePr>
          <p:cNvPr id="50" name="表格 5"/>
          <p:cNvGraphicFramePr>
            <a:graphicFrameLocks noGrp="1"/>
          </p:cNvGraphicFramePr>
          <p:nvPr/>
        </p:nvGraphicFramePr>
        <p:xfrm>
          <a:off x="601134" y="5628853"/>
          <a:ext cx="10989732" cy="914400"/>
        </p:xfrm>
        <a:graphic>
          <a:graphicData uri="http://schemas.openxmlformats.org/drawingml/2006/table">
            <a:tbl>
              <a:tblPr firstRow="1" bandRow="1">
                <a:tableStyleId>{5C22544A-7EE6-4342-B048-85BDC9FD1C3A}</a:tableStyleId>
              </a:tblPr>
              <a:tblGrid>
                <a:gridCol w="2747433">
                  <a:extLst>
                    <a:ext uri="{9D8B030D-6E8A-4147-A177-3AD203B41FA5}">
                      <a16:colId xmlns:a16="http://schemas.microsoft.com/office/drawing/2014/main" val="20000"/>
                    </a:ext>
                  </a:extLst>
                </a:gridCol>
                <a:gridCol w="2747433">
                  <a:extLst>
                    <a:ext uri="{9D8B030D-6E8A-4147-A177-3AD203B41FA5}">
                      <a16:colId xmlns:a16="http://schemas.microsoft.com/office/drawing/2014/main" val="20001"/>
                    </a:ext>
                  </a:extLst>
                </a:gridCol>
                <a:gridCol w="2747433">
                  <a:extLst>
                    <a:ext uri="{9D8B030D-6E8A-4147-A177-3AD203B41FA5}">
                      <a16:colId xmlns:a16="http://schemas.microsoft.com/office/drawing/2014/main" val="20002"/>
                    </a:ext>
                  </a:extLst>
                </a:gridCol>
                <a:gridCol w="2747433">
                  <a:extLst>
                    <a:ext uri="{9D8B030D-6E8A-4147-A177-3AD203B41FA5}">
                      <a16:colId xmlns:a16="http://schemas.microsoft.com/office/drawing/2014/main" val="20003"/>
                    </a:ext>
                  </a:extLst>
                </a:gridCol>
              </a:tblGrid>
              <a:tr h="450023">
                <a:tc>
                  <a:txBody>
                    <a:bodyPr/>
                    <a:lstStyle/>
                    <a:p>
                      <a:endParaRPr lang="zh-CN" altLang="en-US" sz="2400" b="1" dirty="0"/>
                    </a:p>
                  </a:txBody>
                  <a:tcPr>
                    <a:solidFill>
                      <a:schemeClr val="accent1">
                        <a:lumMod val="50000"/>
                      </a:schemeClr>
                    </a:solidFill>
                  </a:tcPr>
                </a:tc>
                <a:tc>
                  <a:txBody>
                    <a:bodyPr/>
                    <a:lstStyle/>
                    <a:p>
                      <a:r>
                        <a:rPr lang="en-US" altLang="zh-CN" sz="2400" b="1" dirty="0"/>
                        <a:t>Amount</a:t>
                      </a:r>
                      <a:endParaRPr lang="zh-CN" altLang="en-US" sz="2400" b="1" dirty="0"/>
                    </a:p>
                  </a:txBody>
                  <a:tcPr>
                    <a:solidFill>
                      <a:schemeClr val="accent1">
                        <a:lumMod val="50000"/>
                      </a:schemeClr>
                    </a:solidFill>
                  </a:tcPr>
                </a:tc>
                <a:tc>
                  <a:txBody>
                    <a:bodyPr/>
                    <a:lstStyle/>
                    <a:p>
                      <a:r>
                        <a:rPr lang="en-US" altLang="zh-CN" sz="2400" b="1" dirty="0"/>
                        <a:t> #of fake posts  </a:t>
                      </a:r>
                      <a:endParaRPr lang="zh-CN" altLang="en-US" sz="2400" b="1" dirty="0"/>
                    </a:p>
                  </a:txBody>
                  <a:tcPr>
                    <a:solidFill>
                      <a:schemeClr val="accent1">
                        <a:lumMod val="50000"/>
                      </a:schemeClr>
                    </a:solidFill>
                  </a:tcPr>
                </a:tc>
                <a:tc>
                  <a:txBody>
                    <a:bodyPr/>
                    <a:lstStyle/>
                    <a:p>
                      <a:r>
                        <a:rPr lang="en-US" altLang="zh-CN" sz="2400" dirty="0"/>
                        <a:t>#of real posts </a:t>
                      </a:r>
                      <a:endParaRPr lang="zh-CN" altLang="en-US" sz="2400" b="1" dirty="0"/>
                    </a:p>
                  </a:txBody>
                  <a:tcPr>
                    <a:solidFill>
                      <a:schemeClr val="accent1">
                        <a:lumMod val="50000"/>
                      </a:schemeClr>
                    </a:solidFill>
                  </a:tcPr>
                </a:tc>
                <a:extLst>
                  <a:ext uri="{0D108BD9-81ED-4DB2-BD59-A6C34878D82A}">
                    <a16:rowId xmlns:a16="http://schemas.microsoft.com/office/drawing/2014/main" val="10000"/>
                  </a:ext>
                </a:extLst>
              </a:tr>
              <a:tr h="45002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t>Weibo B</a:t>
                      </a:r>
                      <a:endParaRPr lang="zh-CN" altLang="en-US" sz="2400" b="1" dirty="0"/>
                    </a:p>
                  </a:txBody>
                  <a:tcPr/>
                </a:tc>
                <a:tc>
                  <a:txBody>
                    <a:bodyPr/>
                    <a:lstStyle/>
                    <a:p>
                      <a:r>
                        <a:rPr lang="en-US" altLang="zh-CN" sz="2400" b="1" dirty="0"/>
                        <a:t>28779</a:t>
                      </a:r>
                      <a:endParaRPr lang="zh-CN" altLang="en-US" sz="2400" b="1" dirty="0"/>
                    </a:p>
                  </a:txBody>
                  <a:tcPr/>
                </a:tc>
                <a:tc>
                  <a:txBody>
                    <a:bodyPr/>
                    <a:lstStyle/>
                    <a:p>
                      <a:r>
                        <a:rPr lang="en-US" altLang="zh-CN" sz="2400" b="1" dirty="0"/>
                        <a:t>14076</a:t>
                      </a:r>
                      <a:endParaRPr lang="zh-CN" altLang="en-US" sz="2400" b="1" dirty="0"/>
                    </a:p>
                  </a:txBody>
                  <a:tcPr/>
                </a:tc>
                <a:tc>
                  <a:txBody>
                    <a:bodyPr/>
                    <a:lstStyle/>
                    <a:p>
                      <a:r>
                        <a:rPr lang="en-US" altLang="zh-CN" sz="2400" b="1" dirty="0"/>
                        <a:t>14703</a:t>
                      </a:r>
                      <a:endParaRPr lang="zh-CN" altLang="en-US" sz="2400" b="1" dirty="0"/>
                    </a:p>
                  </a:txBody>
                  <a:tcPr/>
                </a:tc>
                <a:extLst>
                  <a:ext uri="{0D108BD9-81ED-4DB2-BD59-A6C34878D82A}">
                    <a16:rowId xmlns:a16="http://schemas.microsoft.com/office/drawing/2014/main" val="10001"/>
                  </a:ext>
                </a:extLst>
              </a:tr>
            </a:tbl>
          </a:graphicData>
        </a:graphic>
      </p:graphicFrame>
      <p:sp>
        <p:nvSpPr>
          <p:cNvPr id="16" name="标题 1"/>
          <p:cNvSpPr txBox="1"/>
          <p:nvPr/>
        </p:nvSpPr>
        <p:spPr>
          <a:xfrm>
            <a:off x="3438544" y="744474"/>
            <a:ext cx="6019800" cy="95470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solidFill>
                  <a:schemeClr val="accent1">
                    <a:lumMod val="50000"/>
                  </a:schemeClr>
                </a:solidFill>
                <a:latin typeface="Microsoft YaHei UI" panose="020B0503020204020204" pitchFamily="34" charset="-122"/>
                <a:ea typeface="Microsoft YaHei UI" panose="020B0503020204020204" pitchFamily="34" charset="-122"/>
              </a:rPr>
              <a:t>Weibo B</a:t>
            </a:r>
            <a:r>
              <a:rPr lang="zh-CN" altLang="en-US" sz="3600" b="1" dirty="0">
                <a:solidFill>
                  <a:schemeClr val="accent1">
                    <a:lumMod val="50000"/>
                  </a:schemeClr>
                </a:solidFill>
                <a:latin typeface="Microsoft YaHei UI" panose="020B0503020204020204" pitchFamily="34" charset="-122"/>
                <a:ea typeface="Microsoft YaHei UI" panose="020B0503020204020204" pitchFamily="34" charset="-122"/>
              </a:rPr>
              <a:t>公开数据集测试结果</a:t>
            </a:r>
          </a:p>
        </p:txBody>
      </p:sp>
      <p:sp>
        <p:nvSpPr>
          <p:cNvPr id="17" name="文本框 16"/>
          <p:cNvSpPr txBox="1"/>
          <p:nvPr/>
        </p:nvSpPr>
        <p:spPr>
          <a:xfrm>
            <a:off x="4182353" y="4911322"/>
            <a:ext cx="4532182" cy="523220"/>
          </a:xfrm>
          <a:prstGeom prst="rect">
            <a:avLst/>
          </a:prstGeom>
          <a:noFill/>
        </p:spPr>
        <p:txBody>
          <a:bodyPr wrap="square" rtlCol="0" anchor="t">
            <a:spAutoFit/>
          </a:bodyPr>
          <a:lstStyle/>
          <a:p>
            <a:r>
              <a:rPr lang="en-US" altLang="zh-CN"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Weibo B</a:t>
            </a:r>
            <a:r>
              <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数据集概况</a:t>
            </a:r>
            <a:endParaRPr lang="zh-CN" altLang="en-US" sz="28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18" name="文本框 17">
            <a:extLst>
              <a:ext uri="{FF2B5EF4-FFF2-40B4-BE49-F238E27FC236}">
                <a16:creationId xmlns:a16="http://schemas.microsoft.com/office/drawing/2014/main" id="{22CD01B8-2F2F-47A6-BA44-EA36D7C36CA9}"/>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1" name="燕尾形 4">
            <a:extLst>
              <a:ext uri="{FF2B5EF4-FFF2-40B4-BE49-F238E27FC236}">
                <a16:creationId xmlns:a16="http://schemas.microsoft.com/office/drawing/2014/main" id="{0D40EF09-0F30-4480-9477-7ED4A05DE865}"/>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2" name="燕尾形 5">
            <a:extLst>
              <a:ext uri="{FF2B5EF4-FFF2-40B4-BE49-F238E27FC236}">
                <a16:creationId xmlns:a16="http://schemas.microsoft.com/office/drawing/2014/main" id="{8BE52567-1631-47D5-B015-89AC7F369CEF}"/>
              </a:ext>
            </a:extLst>
          </p:cNvPr>
          <p:cNvSpPr/>
          <p:nvPr/>
        </p:nvSpPr>
        <p:spPr>
          <a:xfrm>
            <a:off x="4581179" y="29485"/>
            <a:ext cx="1911781" cy="534235"/>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23" name="燕尾形 6">
            <a:extLst>
              <a:ext uri="{FF2B5EF4-FFF2-40B4-BE49-F238E27FC236}">
                <a16:creationId xmlns:a16="http://schemas.microsoft.com/office/drawing/2014/main" id="{D6ECED76-C295-4D93-8C65-E38E1C26773C}"/>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4" name="直接连接符 23">
            <a:extLst>
              <a:ext uri="{FF2B5EF4-FFF2-40B4-BE49-F238E27FC236}">
                <a16:creationId xmlns:a16="http://schemas.microsoft.com/office/drawing/2014/main" id="{76EA5869-047D-483C-9E27-8EC55199522F}"/>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5" name="燕尾形 6">
            <a:extLst>
              <a:ext uri="{FF2B5EF4-FFF2-40B4-BE49-F238E27FC236}">
                <a16:creationId xmlns:a16="http://schemas.microsoft.com/office/drawing/2014/main" id="{FA79954D-2535-4520-864D-87B419E7A2AA}"/>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26" name="燕尾形 6">
            <a:extLst>
              <a:ext uri="{FF2B5EF4-FFF2-40B4-BE49-F238E27FC236}">
                <a16:creationId xmlns:a16="http://schemas.microsoft.com/office/drawing/2014/main" id="{693B7CC2-6525-4404-B0F8-322D1642F27E}"/>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27" name="燕尾形 6">
            <a:extLst>
              <a:ext uri="{FF2B5EF4-FFF2-40B4-BE49-F238E27FC236}">
                <a16:creationId xmlns:a16="http://schemas.microsoft.com/office/drawing/2014/main" id="{75573D07-9AAF-442A-A3EA-60498C4242A8}"/>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29" name="文本框 28">
            <a:extLst>
              <a:ext uri="{FF2B5EF4-FFF2-40B4-BE49-F238E27FC236}">
                <a16:creationId xmlns:a16="http://schemas.microsoft.com/office/drawing/2014/main" id="{A7630BDD-AC02-46C5-949D-125DBCA4F880}"/>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0" name="Rectangle 8">
            <a:extLst>
              <a:ext uri="{FF2B5EF4-FFF2-40B4-BE49-F238E27FC236}">
                <a16:creationId xmlns:a16="http://schemas.microsoft.com/office/drawing/2014/main" id="{B8B5A25B-93D3-44CA-AF79-558C08E103B2}"/>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31" name="Rectangle 58">
            <a:extLst>
              <a:ext uri="{FF2B5EF4-FFF2-40B4-BE49-F238E27FC236}">
                <a16:creationId xmlns:a16="http://schemas.microsoft.com/office/drawing/2014/main" id="{9137AE7F-7FAD-4C8F-91FB-6CF1FAF82BB4}"/>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内容占位符 2"/>
          <p:cNvSpPr txBox="1"/>
          <p:nvPr/>
        </p:nvSpPr>
        <p:spPr>
          <a:xfrm>
            <a:off x="2785362" y="5444524"/>
            <a:ext cx="3503173" cy="575864"/>
          </a:xfrm>
          <a:prstGeom prst="rect">
            <a:avLst/>
          </a:prstGeom>
        </p:spPr>
        <p:txBody>
          <a:bodyPr lIns="91408" tIns="45704" rIns="91408" bIns="4570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endParaRPr lang="en-US" altLang="zh-CN" sz="935" dirty="0">
              <a:ln w="9525" cmpd="sng">
                <a:noFill/>
                <a:prstDash val="solid"/>
              </a:ln>
              <a:solidFill>
                <a:schemeClr val="accent1"/>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5" name="文本框 4"/>
          <p:cNvSpPr txBox="1"/>
          <p:nvPr/>
        </p:nvSpPr>
        <p:spPr>
          <a:xfrm>
            <a:off x="2592827" y="2189753"/>
            <a:ext cx="1550424" cy="502573"/>
          </a:xfrm>
          <a:prstGeom prst="rect">
            <a:avLst/>
          </a:prstGeom>
          <a:noFill/>
        </p:spPr>
        <p:txBody>
          <a:bodyPr wrap="none" rtlCol="0">
            <a:spAutoFit/>
          </a:bodyPr>
          <a:lstStyle/>
          <a:p>
            <a:r>
              <a:rPr lang="zh-CN" altLang="en-US" sz="2665" b="1" dirty="0">
                <a:solidFill>
                  <a:schemeClr val="bg1"/>
                </a:solidFill>
                <a:latin typeface="Microsoft YaHei UI" panose="020B0503020204020204" pitchFamily="34" charset="-122"/>
                <a:ea typeface="Microsoft YaHei UI" panose="020B0503020204020204" pitchFamily="34" charset="-122"/>
              </a:rPr>
              <a:t>背景分析</a:t>
            </a:r>
          </a:p>
        </p:txBody>
      </p:sp>
      <p:sp>
        <p:nvSpPr>
          <p:cNvPr id="18" name="文本框 17"/>
          <p:cNvSpPr txBox="1"/>
          <p:nvPr/>
        </p:nvSpPr>
        <p:spPr>
          <a:xfrm>
            <a:off x="2566491" y="3125960"/>
            <a:ext cx="1550424" cy="502573"/>
          </a:xfrm>
          <a:prstGeom prst="rect">
            <a:avLst/>
          </a:prstGeom>
          <a:noFill/>
        </p:spPr>
        <p:txBody>
          <a:bodyPr wrap="none" rtlCol="0">
            <a:spAutoFit/>
          </a:bodyPr>
          <a:lstStyle/>
          <a:p>
            <a:r>
              <a:rPr lang="zh-CN" altLang="en-US" sz="2665" b="1" dirty="0">
                <a:solidFill>
                  <a:schemeClr val="bg1"/>
                </a:solidFill>
                <a:latin typeface="Microsoft YaHei UI" panose="020B0503020204020204" pitchFamily="34" charset="-122"/>
                <a:ea typeface="Microsoft YaHei UI" panose="020B0503020204020204" pitchFamily="34" charset="-122"/>
              </a:rPr>
              <a:t>关键技术</a:t>
            </a:r>
          </a:p>
        </p:txBody>
      </p:sp>
      <p:sp>
        <p:nvSpPr>
          <p:cNvPr id="19" name="文本框 18"/>
          <p:cNvSpPr txBox="1"/>
          <p:nvPr/>
        </p:nvSpPr>
        <p:spPr>
          <a:xfrm>
            <a:off x="2552075" y="4055892"/>
            <a:ext cx="1550424" cy="502573"/>
          </a:xfrm>
          <a:prstGeom prst="rect">
            <a:avLst/>
          </a:prstGeom>
          <a:noFill/>
        </p:spPr>
        <p:txBody>
          <a:bodyPr wrap="none" rtlCol="0">
            <a:spAutoFit/>
          </a:bodyPr>
          <a:lstStyle/>
          <a:p>
            <a:r>
              <a:rPr lang="zh-CN" altLang="en-US" sz="2665" b="1" dirty="0">
                <a:solidFill>
                  <a:schemeClr val="bg1"/>
                </a:solidFill>
                <a:latin typeface="Microsoft YaHei UI" panose="020B0503020204020204" pitchFamily="34" charset="-122"/>
                <a:ea typeface="Microsoft YaHei UI" panose="020B0503020204020204" pitchFamily="34" charset="-122"/>
              </a:rPr>
              <a:t>作品设想</a:t>
            </a:r>
          </a:p>
        </p:txBody>
      </p:sp>
      <p:sp>
        <p:nvSpPr>
          <p:cNvPr id="7" name="文本框 6">
            <a:extLst>
              <a:ext uri="{FF2B5EF4-FFF2-40B4-BE49-F238E27FC236}">
                <a16:creationId xmlns:a16="http://schemas.microsoft.com/office/drawing/2014/main" id="{B3960286-2523-4C50-A9D0-ED42BC1F8ED1}"/>
              </a:ext>
            </a:extLst>
          </p:cNvPr>
          <p:cNvSpPr txBox="1"/>
          <p:nvPr/>
        </p:nvSpPr>
        <p:spPr>
          <a:xfrm>
            <a:off x="2592827" y="4967220"/>
            <a:ext cx="2265488" cy="50244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665" b="1" dirty="0">
                <a:solidFill>
                  <a:schemeClr val="bg1"/>
                </a:solidFill>
                <a:latin typeface="Microsoft YaHei UI" panose="020B0503020204020204" pitchFamily="34" charset="-122"/>
                <a:ea typeface="Microsoft YaHei UI" panose="020B0503020204020204" pitchFamily="34" charset="-122"/>
                <a:sym typeface="+mn-lt"/>
              </a:rPr>
              <a:t>系统展示</a:t>
            </a:r>
          </a:p>
        </p:txBody>
      </p:sp>
      <p:sp>
        <p:nvSpPr>
          <p:cNvPr id="8" name="椭圆 7">
            <a:extLst>
              <a:ext uri="{FF2B5EF4-FFF2-40B4-BE49-F238E27FC236}">
                <a16:creationId xmlns:a16="http://schemas.microsoft.com/office/drawing/2014/main" id="{DEA411F0-3EB3-4C36-BED5-E109D0A4C2CA}"/>
              </a:ext>
            </a:extLst>
          </p:cNvPr>
          <p:cNvSpPr/>
          <p:nvPr/>
        </p:nvSpPr>
        <p:spPr>
          <a:xfrm>
            <a:off x="1652221" y="4912442"/>
            <a:ext cx="612000" cy="612000"/>
          </a:xfrm>
          <a:prstGeom prst="ellipse">
            <a:avLst/>
          </a:prstGeom>
          <a:noFill/>
          <a:ln w="444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a:ln>
                <a:noFill/>
              </a:ln>
              <a:solidFill>
                <a:schemeClr val="bg1"/>
              </a:solidFill>
              <a:effectLst/>
              <a:uLnTx/>
              <a:uFillTx/>
              <a:ea typeface="微软雅黑" panose="020B0503020204020204" charset="-122"/>
              <a:cs typeface="+mn-ea"/>
              <a:sym typeface="+mn-lt"/>
            </a:endParaRPr>
          </a:p>
        </p:txBody>
      </p:sp>
      <p:sp>
        <p:nvSpPr>
          <p:cNvPr id="9" name="文本框 8">
            <a:extLst>
              <a:ext uri="{FF2B5EF4-FFF2-40B4-BE49-F238E27FC236}">
                <a16:creationId xmlns:a16="http://schemas.microsoft.com/office/drawing/2014/main" id="{CDFD53D2-5068-40D9-81BF-F7453909AE11}"/>
              </a:ext>
            </a:extLst>
          </p:cNvPr>
          <p:cNvSpPr txBox="1"/>
          <p:nvPr/>
        </p:nvSpPr>
        <p:spPr>
          <a:xfrm>
            <a:off x="1713603" y="4987609"/>
            <a:ext cx="4892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150" normalizeH="0" baseline="0" noProof="0" dirty="0">
                <a:ln>
                  <a:noFill/>
                </a:ln>
                <a:solidFill>
                  <a:schemeClr val="bg1"/>
                </a:solidFill>
                <a:effectLst/>
                <a:uLnTx/>
                <a:uFillTx/>
                <a:cs typeface="+mn-ea"/>
                <a:sym typeface="+mn-lt"/>
              </a:rPr>
              <a:t>04</a:t>
            </a:r>
            <a:endParaRPr kumimoji="0" lang="zh-CN" altLang="en-US" sz="2400" b="1" i="0" u="none" strike="noStrike" kern="0" cap="none" spc="-150" normalizeH="0" baseline="0" noProof="0" dirty="0">
              <a:ln>
                <a:noFill/>
              </a:ln>
              <a:solidFill>
                <a:schemeClr val="bg1"/>
              </a:solidFill>
              <a:effectLst/>
              <a:uLnTx/>
              <a:uFillTx/>
              <a:cs typeface="+mn-ea"/>
              <a:sym typeface="+mn-lt"/>
            </a:endParaRPr>
          </a:p>
        </p:txBody>
      </p:sp>
      <p:pic>
        <p:nvPicPr>
          <p:cNvPr id="3" name="图片 2">
            <a:extLst>
              <a:ext uri="{FF2B5EF4-FFF2-40B4-BE49-F238E27FC236}">
                <a16:creationId xmlns:a16="http://schemas.microsoft.com/office/drawing/2014/main" id="{D13811D6-22FC-4ED0-815A-4306CE82430E}"/>
              </a:ext>
            </a:extLst>
          </p:cNvPr>
          <p:cNvPicPr>
            <a:picLocks noChangeAspect="1"/>
          </p:cNvPicPr>
          <p:nvPr/>
        </p:nvPicPr>
        <p:blipFill>
          <a:blip r:embed="rId3"/>
          <a:stretch>
            <a:fillRect/>
          </a:stretch>
        </p:blipFill>
        <p:spPr>
          <a:xfrm>
            <a:off x="-16957" y="-12160"/>
            <a:ext cx="12230603" cy="6870159"/>
          </a:xfrm>
          <a:prstGeom prst="rect">
            <a:avLst/>
          </a:prstGeom>
        </p:spPr>
      </p:pic>
      <p:sp>
        <p:nvSpPr>
          <p:cNvPr id="12" name="文本框 11">
            <a:extLst>
              <a:ext uri="{FF2B5EF4-FFF2-40B4-BE49-F238E27FC236}">
                <a16:creationId xmlns:a16="http://schemas.microsoft.com/office/drawing/2014/main" id="{387E5E32-D7BB-4FEF-B792-EE53E02D5D4A}"/>
              </a:ext>
            </a:extLst>
          </p:cNvPr>
          <p:cNvSpPr txBox="1"/>
          <p:nvPr/>
        </p:nvSpPr>
        <p:spPr>
          <a:xfrm>
            <a:off x="2495366" y="2087507"/>
            <a:ext cx="1402080" cy="4603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背景分析</a:t>
            </a:r>
          </a:p>
        </p:txBody>
      </p:sp>
      <p:sp>
        <p:nvSpPr>
          <p:cNvPr id="13" name="椭圆 12">
            <a:extLst>
              <a:ext uri="{FF2B5EF4-FFF2-40B4-BE49-F238E27FC236}">
                <a16:creationId xmlns:a16="http://schemas.microsoft.com/office/drawing/2014/main" id="{71F11004-4091-4F9F-A170-BFD71DB742AD}"/>
              </a:ext>
            </a:extLst>
          </p:cNvPr>
          <p:cNvSpPr/>
          <p:nvPr/>
        </p:nvSpPr>
        <p:spPr>
          <a:xfrm>
            <a:off x="1746644" y="1964014"/>
            <a:ext cx="612000" cy="612000"/>
          </a:xfrm>
          <a:prstGeom prst="ellipse">
            <a:avLst/>
          </a:prstGeom>
          <a:noFill/>
          <a:ln w="444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a:ln>
                <a:noFill/>
              </a:ln>
              <a:solidFill>
                <a:schemeClr val="bg1"/>
              </a:solidFill>
              <a:effectLst/>
              <a:uLnTx/>
              <a:uFillTx/>
              <a:ea typeface="微软雅黑" panose="020B0503020204020204" charset="-122"/>
              <a:cs typeface="+mn-ea"/>
              <a:sym typeface="+mn-lt"/>
            </a:endParaRPr>
          </a:p>
        </p:txBody>
      </p:sp>
      <p:sp>
        <p:nvSpPr>
          <p:cNvPr id="14" name="文本框 13">
            <a:extLst>
              <a:ext uri="{FF2B5EF4-FFF2-40B4-BE49-F238E27FC236}">
                <a16:creationId xmlns:a16="http://schemas.microsoft.com/office/drawing/2014/main" id="{AF7619D5-8DB5-4D9C-9459-8D36840B5F17}"/>
              </a:ext>
            </a:extLst>
          </p:cNvPr>
          <p:cNvSpPr txBox="1"/>
          <p:nvPr/>
        </p:nvSpPr>
        <p:spPr>
          <a:xfrm>
            <a:off x="2495366" y="3906335"/>
            <a:ext cx="2484629" cy="460375"/>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作品</a:t>
            </a:r>
            <a:r>
              <a:rPr lang="zh-CN" altLang="en-US" sz="2400" b="1" kern="0" dirty="0">
                <a:solidFill>
                  <a:schemeClr val="bg1"/>
                </a:solidFill>
                <a:latin typeface="微软雅黑" panose="020B0503020204020204" charset="-122"/>
                <a:ea typeface="微软雅黑" panose="020B0503020204020204" charset="-122"/>
                <a:cs typeface="+mn-ea"/>
                <a:sym typeface="+mn-lt"/>
              </a:rPr>
              <a:t>总结</a:t>
            </a:r>
            <a:endParaRPr kumimoji="0" lang="zh-CN" altLang="en-US" sz="2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15" name="文本框 14">
            <a:extLst>
              <a:ext uri="{FF2B5EF4-FFF2-40B4-BE49-F238E27FC236}">
                <a16:creationId xmlns:a16="http://schemas.microsoft.com/office/drawing/2014/main" id="{B33B2B1A-E398-4723-8519-1BE780FB79ED}"/>
              </a:ext>
            </a:extLst>
          </p:cNvPr>
          <p:cNvSpPr txBox="1"/>
          <p:nvPr/>
        </p:nvSpPr>
        <p:spPr>
          <a:xfrm>
            <a:off x="2495366" y="3001366"/>
            <a:ext cx="1402080" cy="4603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rPr>
              <a:t>关键技术</a:t>
            </a:r>
          </a:p>
        </p:txBody>
      </p:sp>
      <p:sp>
        <p:nvSpPr>
          <p:cNvPr id="16" name="文本框 15">
            <a:extLst>
              <a:ext uri="{FF2B5EF4-FFF2-40B4-BE49-F238E27FC236}">
                <a16:creationId xmlns:a16="http://schemas.microsoft.com/office/drawing/2014/main" id="{D94A9AF1-1086-457F-92AD-A4B8DCF76236}"/>
              </a:ext>
            </a:extLst>
          </p:cNvPr>
          <p:cNvSpPr txBox="1"/>
          <p:nvPr/>
        </p:nvSpPr>
        <p:spPr>
          <a:xfrm>
            <a:off x="2495366" y="4829083"/>
            <a:ext cx="226548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400" b="1" kern="0" dirty="0">
                <a:solidFill>
                  <a:schemeClr val="bg1"/>
                </a:solidFill>
                <a:latin typeface="微软雅黑" panose="020B0503020204020204" charset="-122"/>
                <a:ea typeface="微软雅黑" panose="020B0503020204020204" charset="-122"/>
                <a:cs typeface="+mn-ea"/>
                <a:sym typeface="+mn-lt"/>
              </a:rPr>
              <a:t>系统展示</a:t>
            </a:r>
            <a:endParaRPr kumimoji="0" lang="zh-CN" altLang="en-US" sz="2400" b="1"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cs typeface="+mn-ea"/>
              <a:sym typeface="+mn-lt"/>
            </a:endParaRPr>
          </a:p>
        </p:txBody>
      </p:sp>
      <p:sp>
        <p:nvSpPr>
          <p:cNvPr id="17" name="文本框 16">
            <a:extLst>
              <a:ext uri="{FF2B5EF4-FFF2-40B4-BE49-F238E27FC236}">
                <a16:creationId xmlns:a16="http://schemas.microsoft.com/office/drawing/2014/main" id="{346E33D7-4A68-4462-8DCA-78FAABBEC538}"/>
              </a:ext>
            </a:extLst>
          </p:cNvPr>
          <p:cNvSpPr txBox="1"/>
          <p:nvPr/>
        </p:nvSpPr>
        <p:spPr>
          <a:xfrm>
            <a:off x="1808026" y="2955851"/>
            <a:ext cx="4892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150" normalizeH="0" baseline="0" noProof="0" dirty="0">
                <a:ln>
                  <a:noFill/>
                </a:ln>
                <a:solidFill>
                  <a:schemeClr val="bg1"/>
                </a:solidFill>
                <a:effectLst/>
                <a:uLnTx/>
                <a:uFillTx/>
                <a:cs typeface="+mn-ea"/>
                <a:sym typeface="+mn-lt"/>
              </a:rPr>
              <a:t>02</a:t>
            </a:r>
            <a:endParaRPr kumimoji="0" lang="zh-CN" altLang="en-US" sz="2400" b="1" i="0" u="none" strike="noStrike" kern="0" cap="none" spc="-150" normalizeH="0" baseline="0" noProof="0" dirty="0">
              <a:ln>
                <a:noFill/>
              </a:ln>
              <a:solidFill>
                <a:schemeClr val="bg1"/>
              </a:solidFill>
              <a:effectLst/>
              <a:uLnTx/>
              <a:uFillTx/>
              <a:cs typeface="+mn-ea"/>
              <a:sym typeface="+mn-lt"/>
            </a:endParaRPr>
          </a:p>
        </p:txBody>
      </p:sp>
      <p:sp>
        <p:nvSpPr>
          <p:cNvPr id="20" name="椭圆 19">
            <a:extLst>
              <a:ext uri="{FF2B5EF4-FFF2-40B4-BE49-F238E27FC236}">
                <a16:creationId xmlns:a16="http://schemas.microsoft.com/office/drawing/2014/main" id="{D1B16DCE-FCD6-41E9-B202-8784537F60B1}"/>
              </a:ext>
            </a:extLst>
          </p:cNvPr>
          <p:cNvSpPr/>
          <p:nvPr/>
        </p:nvSpPr>
        <p:spPr>
          <a:xfrm>
            <a:off x="1746644" y="3797354"/>
            <a:ext cx="612000" cy="612000"/>
          </a:xfrm>
          <a:prstGeom prst="ellipse">
            <a:avLst/>
          </a:prstGeom>
          <a:noFill/>
          <a:ln w="444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a:ln>
                <a:noFill/>
              </a:ln>
              <a:solidFill>
                <a:schemeClr val="bg1"/>
              </a:solidFill>
              <a:effectLst/>
              <a:uLnTx/>
              <a:uFillTx/>
              <a:ea typeface="微软雅黑" panose="020B0503020204020204" charset="-122"/>
              <a:cs typeface="+mn-ea"/>
              <a:sym typeface="+mn-lt"/>
            </a:endParaRPr>
          </a:p>
        </p:txBody>
      </p:sp>
      <p:sp>
        <p:nvSpPr>
          <p:cNvPr id="21" name="文本框 20">
            <a:extLst>
              <a:ext uri="{FF2B5EF4-FFF2-40B4-BE49-F238E27FC236}">
                <a16:creationId xmlns:a16="http://schemas.microsoft.com/office/drawing/2014/main" id="{CC2AC0BC-C99F-41D3-A901-6C457177A596}"/>
              </a:ext>
            </a:extLst>
          </p:cNvPr>
          <p:cNvSpPr txBox="1"/>
          <p:nvPr/>
        </p:nvSpPr>
        <p:spPr>
          <a:xfrm>
            <a:off x="1808026" y="4789191"/>
            <a:ext cx="4892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150" normalizeH="0" baseline="0" noProof="0" dirty="0">
                <a:ln>
                  <a:noFill/>
                </a:ln>
                <a:solidFill>
                  <a:schemeClr val="bg1"/>
                </a:solidFill>
                <a:effectLst/>
                <a:uLnTx/>
                <a:uFillTx/>
                <a:cs typeface="+mn-ea"/>
                <a:sym typeface="+mn-lt"/>
              </a:rPr>
              <a:t>04</a:t>
            </a:r>
            <a:endParaRPr kumimoji="0" lang="zh-CN" altLang="en-US" sz="2400" b="1" i="0" u="none" strike="noStrike" kern="0" cap="none" spc="-150" normalizeH="0" baseline="0" noProof="0" dirty="0">
              <a:ln>
                <a:noFill/>
              </a:ln>
              <a:solidFill>
                <a:schemeClr val="bg1"/>
              </a:solidFill>
              <a:effectLst/>
              <a:uLnTx/>
              <a:uFillTx/>
              <a:cs typeface="+mn-ea"/>
              <a:sym typeface="+mn-lt"/>
            </a:endParaRPr>
          </a:p>
        </p:txBody>
      </p:sp>
      <p:sp>
        <p:nvSpPr>
          <p:cNvPr id="22" name="文本框 21">
            <a:extLst>
              <a:ext uri="{FF2B5EF4-FFF2-40B4-BE49-F238E27FC236}">
                <a16:creationId xmlns:a16="http://schemas.microsoft.com/office/drawing/2014/main" id="{84C8DA03-C384-4E73-BB75-C16293D11F74}"/>
              </a:ext>
            </a:extLst>
          </p:cNvPr>
          <p:cNvSpPr txBox="1"/>
          <p:nvPr/>
        </p:nvSpPr>
        <p:spPr>
          <a:xfrm>
            <a:off x="1808026" y="2039181"/>
            <a:ext cx="4892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150" normalizeH="0" baseline="0" noProof="0" dirty="0">
                <a:ln>
                  <a:noFill/>
                </a:ln>
                <a:solidFill>
                  <a:schemeClr val="bg1"/>
                </a:solidFill>
                <a:effectLst/>
                <a:uLnTx/>
                <a:uFillTx/>
                <a:cs typeface="+mn-ea"/>
                <a:sym typeface="+mn-lt"/>
              </a:rPr>
              <a:t>01</a:t>
            </a:r>
            <a:endParaRPr kumimoji="0" lang="zh-CN" altLang="en-US" sz="2400" b="1" i="0" u="none" strike="noStrike" kern="0" cap="none" spc="-150" normalizeH="0" baseline="0" noProof="0" dirty="0">
              <a:ln>
                <a:noFill/>
              </a:ln>
              <a:solidFill>
                <a:schemeClr val="bg1"/>
              </a:solidFill>
              <a:effectLst/>
              <a:uLnTx/>
              <a:uFillTx/>
              <a:cs typeface="+mn-ea"/>
              <a:sym typeface="+mn-lt"/>
            </a:endParaRPr>
          </a:p>
        </p:txBody>
      </p:sp>
      <p:sp>
        <p:nvSpPr>
          <p:cNvPr id="23" name="椭圆 22">
            <a:extLst>
              <a:ext uri="{FF2B5EF4-FFF2-40B4-BE49-F238E27FC236}">
                <a16:creationId xmlns:a16="http://schemas.microsoft.com/office/drawing/2014/main" id="{2B6A5386-4859-4BC8-B2CC-4988990DD398}"/>
              </a:ext>
            </a:extLst>
          </p:cNvPr>
          <p:cNvSpPr/>
          <p:nvPr/>
        </p:nvSpPr>
        <p:spPr>
          <a:xfrm>
            <a:off x="1746644" y="2880684"/>
            <a:ext cx="612000" cy="612000"/>
          </a:xfrm>
          <a:prstGeom prst="ellipse">
            <a:avLst/>
          </a:prstGeom>
          <a:noFill/>
          <a:ln w="444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a:ln>
                <a:noFill/>
              </a:ln>
              <a:solidFill>
                <a:schemeClr val="bg1"/>
              </a:solidFill>
              <a:effectLst/>
              <a:uLnTx/>
              <a:uFillTx/>
              <a:ea typeface="微软雅黑" panose="020B0503020204020204" charset="-122"/>
              <a:cs typeface="+mn-ea"/>
              <a:sym typeface="+mn-lt"/>
            </a:endParaRPr>
          </a:p>
        </p:txBody>
      </p:sp>
      <p:sp>
        <p:nvSpPr>
          <p:cNvPr id="24" name="文本框 23">
            <a:extLst>
              <a:ext uri="{FF2B5EF4-FFF2-40B4-BE49-F238E27FC236}">
                <a16:creationId xmlns:a16="http://schemas.microsoft.com/office/drawing/2014/main" id="{A8D15676-CB5B-46C2-AAB1-ACE183739FF6}"/>
              </a:ext>
            </a:extLst>
          </p:cNvPr>
          <p:cNvSpPr txBox="1"/>
          <p:nvPr/>
        </p:nvSpPr>
        <p:spPr>
          <a:xfrm>
            <a:off x="1808026" y="3872521"/>
            <a:ext cx="489236"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400" b="1" i="0" u="none" strike="noStrike" kern="0" cap="none" spc="-150" normalizeH="0" baseline="0" noProof="0" dirty="0">
                <a:ln>
                  <a:noFill/>
                </a:ln>
                <a:solidFill>
                  <a:schemeClr val="bg1"/>
                </a:solidFill>
                <a:effectLst/>
                <a:uLnTx/>
                <a:uFillTx/>
                <a:cs typeface="+mn-ea"/>
                <a:sym typeface="+mn-lt"/>
              </a:rPr>
              <a:t>03</a:t>
            </a:r>
            <a:endParaRPr kumimoji="0" lang="zh-CN" altLang="en-US" sz="2400" b="1" i="0" u="none" strike="noStrike" kern="0" cap="none" spc="-150" normalizeH="0" baseline="0" noProof="0" dirty="0">
              <a:ln>
                <a:noFill/>
              </a:ln>
              <a:solidFill>
                <a:schemeClr val="bg1"/>
              </a:solidFill>
              <a:effectLst/>
              <a:uLnTx/>
              <a:uFillTx/>
              <a:cs typeface="+mn-ea"/>
              <a:sym typeface="+mn-lt"/>
            </a:endParaRPr>
          </a:p>
        </p:txBody>
      </p:sp>
      <p:sp>
        <p:nvSpPr>
          <p:cNvPr id="25" name="椭圆 24">
            <a:extLst>
              <a:ext uri="{FF2B5EF4-FFF2-40B4-BE49-F238E27FC236}">
                <a16:creationId xmlns:a16="http://schemas.microsoft.com/office/drawing/2014/main" id="{E8D038EF-9E4E-4724-B430-B4BBE055B015}"/>
              </a:ext>
            </a:extLst>
          </p:cNvPr>
          <p:cNvSpPr/>
          <p:nvPr/>
        </p:nvSpPr>
        <p:spPr>
          <a:xfrm>
            <a:off x="1746644" y="4714024"/>
            <a:ext cx="612000" cy="612000"/>
          </a:xfrm>
          <a:prstGeom prst="ellipse">
            <a:avLst/>
          </a:prstGeom>
          <a:noFill/>
          <a:ln w="4445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150" normalizeH="0" baseline="0" noProof="0">
              <a:ln>
                <a:noFill/>
              </a:ln>
              <a:solidFill>
                <a:schemeClr val="bg1"/>
              </a:solidFill>
              <a:effectLst/>
              <a:uLnTx/>
              <a:uFillTx/>
              <a:ea typeface="微软雅黑" panose="020B050302020402020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43"/>
          <p:cNvSpPr txBox="1"/>
          <p:nvPr/>
        </p:nvSpPr>
        <p:spPr>
          <a:xfrm>
            <a:off x="3094230" y="879709"/>
            <a:ext cx="8347897"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基于</a:t>
            </a:r>
            <a:r>
              <a:rPr lang="en-US" altLang="zh-CN"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RGB-N</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的图片篡改检测</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50" name="文本框 57"/>
          <p:cNvSpPr txBox="1"/>
          <p:nvPr/>
        </p:nvSpPr>
        <p:spPr>
          <a:xfrm>
            <a:off x="6347570" y="4729529"/>
            <a:ext cx="4936733" cy="1406539"/>
          </a:xfrm>
          <a:prstGeom prst="rect">
            <a:avLst/>
          </a:prstGeom>
          <a:noFill/>
          <a:ln w="25400">
            <a:solidFill>
              <a:schemeClr val="tx2"/>
            </a:solidFill>
          </a:ln>
        </p:spPr>
        <p:txBody>
          <a:bodyPr wrap="square">
            <a:spAutoFit/>
          </a:bodyPr>
          <a:lstStyle/>
          <a:p>
            <a:pPr indent="355600"/>
            <a:r>
              <a:rPr lang="en-US" altLang="zh-CN" sz="2135" b="1" dirty="0">
                <a:latin typeface="微软雅黑" panose="020B0503020204020204" charset="-122"/>
                <a:ea typeface="微软雅黑" panose="020B0503020204020204" charset="-122"/>
                <a:cs typeface="微软雅黑" panose="020B0503020204020204" charset="-122"/>
              </a:rPr>
              <a:t>RGB</a:t>
            </a:r>
            <a:r>
              <a:rPr lang="zh-CN" altLang="en-US" sz="2135" b="1" dirty="0">
                <a:latin typeface="微软雅黑" panose="020B0503020204020204" charset="-122"/>
                <a:ea typeface="微软雅黑" panose="020B0503020204020204" charset="-122"/>
                <a:cs typeface="微软雅黑" panose="020B0503020204020204" charset="-122"/>
              </a:rPr>
              <a:t>流</a:t>
            </a:r>
            <a:r>
              <a:rPr lang="zh-CN" altLang="en-US" sz="2135" dirty="0">
                <a:latin typeface="微软雅黑" panose="020B0503020204020204" charset="-122"/>
                <a:ea typeface="微软雅黑" panose="020B0503020204020204" charset="-122"/>
                <a:cs typeface="微软雅黑" panose="020B0503020204020204" charset="-122"/>
              </a:rPr>
              <a:t>：边界框回归</a:t>
            </a:r>
            <a:endParaRPr lang="en-US" altLang="zh-CN" sz="2135" dirty="0">
              <a:latin typeface="微软雅黑" panose="020B0503020204020204" charset="-122"/>
              <a:ea typeface="微软雅黑" panose="020B0503020204020204" charset="-122"/>
              <a:cs typeface="微软雅黑" panose="020B0503020204020204" charset="-122"/>
            </a:endParaRPr>
          </a:p>
          <a:p>
            <a:pPr indent="355600"/>
            <a:r>
              <a:rPr lang="zh-CN" altLang="en-US" sz="2135" b="1" dirty="0">
                <a:latin typeface="微软雅黑" panose="020B0503020204020204" charset="-122"/>
                <a:ea typeface="微软雅黑" panose="020B0503020204020204" charset="-122"/>
                <a:cs typeface="微软雅黑" panose="020B0503020204020204" charset="-122"/>
              </a:rPr>
              <a:t>噪声流</a:t>
            </a:r>
            <a:r>
              <a:rPr lang="zh-CN" altLang="en-US" sz="2135" dirty="0">
                <a:latin typeface="微软雅黑" panose="020B0503020204020204" charset="-122"/>
                <a:ea typeface="微软雅黑" panose="020B0503020204020204" charset="-122"/>
                <a:cs typeface="微软雅黑" panose="020B0503020204020204" charset="-122"/>
              </a:rPr>
              <a:t>：检测篡改种类</a:t>
            </a:r>
            <a:endParaRPr lang="en-US" altLang="zh-CN" sz="2135" dirty="0">
              <a:latin typeface="微软雅黑" panose="020B0503020204020204" charset="-122"/>
              <a:ea typeface="微软雅黑" panose="020B0503020204020204" charset="-122"/>
              <a:cs typeface="微软雅黑" panose="020B0503020204020204" charset="-122"/>
            </a:endParaRPr>
          </a:p>
          <a:p>
            <a:pPr indent="355600"/>
            <a:r>
              <a:rPr lang="en-US" altLang="zh-CN" sz="2135" dirty="0">
                <a:latin typeface="微软雅黑" panose="020B0503020204020204" charset="-122"/>
                <a:ea typeface="微软雅黑" panose="020B0503020204020204" charset="-122"/>
                <a:cs typeface="微软雅黑" panose="020B0503020204020204" charset="-122"/>
              </a:rPr>
              <a:t>RGB</a:t>
            </a:r>
            <a:r>
              <a:rPr lang="zh-CN" altLang="en-US" sz="2135" dirty="0">
                <a:latin typeface="微软雅黑" panose="020B0503020204020204" charset="-122"/>
                <a:ea typeface="微软雅黑" panose="020B0503020204020204" charset="-122"/>
                <a:cs typeface="微软雅黑" panose="020B0503020204020204" charset="-122"/>
              </a:rPr>
              <a:t>流和噪声流的结果共同进入</a:t>
            </a:r>
            <a:r>
              <a:rPr lang="en-US" altLang="zh-CN" sz="2135" dirty="0">
                <a:latin typeface="微软雅黑" panose="020B0503020204020204" charset="-122"/>
                <a:ea typeface="微软雅黑" panose="020B0503020204020204" charset="-122"/>
                <a:cs typeface="微软雅黑" panose="020B0503020204020204" charset="-122"/>
              </a:rPr>
              <a:t>ROI</a:t>
            </a:r>
            <a:r>
              <a:rPr lang="zh-CN" altLang="en-US" sz="2135" dirty="0">
                <a:latin typeface="微软雅黑" panose="020B0503020204020204" charset="-122"/>
                <a:ea typeface="微软雅黑" panose="020B0503020204020204" charset="-122"/>
                <a:cs typeface="微软雅黑" panose="020B0503020204020204" charset="-122"/>
              </a:rPr>
              <a:t>池化层后，作为本模块的</a:t>
            </a:r>
            <a:r>
              <a:rPr lang="zh-CN" altLang="en-US" sz="2135" b="1" dirty="0">
                <a:latin typeface="微软雅黑" panose="020B0503020204020204" charset="-122"/>
                <a:ea typeface="微软雅黑" panose="020B0503020204020204" charset="-122"/>
                <a:cs typeface="微软雅黑" panose="020B0503020204020204" charset="-122"/>
              </a:rPr>
              <a:t>中间结果</a:t>
            </a:r>
            <a:r>
              <a:rPr lang="zh-CN" altLang="en-US" sz="2135" dirty="0">
                <a:latin typeface="微软雅黑" panose="020B0503020204020204" charset="-122"/>
                <a:ea typeface="微软雅黑" panose="020B0503020204020204" charset="-122"/>
                <a:cs typeface="微软雅黑" panose="020B0503020204020204" charset="-122"/>
              </a:rPr>
              <a:t>输出</a:t>
            </a:r>
          </a:p>
        </p:txBody>
      </p:sp>
      <p:sp>
        <p:nvSpPr>
          <p:cNvPr id="64" name="文本框 63"/>
          <p:cNvSpPr txBox="1"/>
          <p:nvPr/>
        </p:nvSpPr>
        <p:spPr>
          <a:xfrm>
            <a:off x="121897" y="6408058"/>
            <a:ext cx="14292564" cy="276999"/>
          </a:xfrm>
          <a:prstGeom prst="rect">
            <a:avLst/>
          </a:prstGeom>
          <a:noFill/>
        </p:spPr>
        <p:txBody>
          <a:bodyPr wrap="square" rtlCol="0">
            <a:spAutoFit/>
          </a:bodyPr>
          <a:lstStyle/>
          <a:p>
            <a:r>
              <a:rPr lang="en-US" altLang="zh-CN" sz="1200" dirty="0"/>
              <a:t>[6]</a:t>
            </a:r>
            <a:r>
              <a:rPr lang="en-US" altLang="zh-CN" sz="1200" b="0" i="0" dirty="0">
                <a:solidFill>
                  <a:srgbClr val="222222"/>
                </a:solidFill>
                <a:effectLst/>
                <a:latin typeface="PingFangSC-Regular"/>
              </a:rPr>
              <a:t> Zhou P , Han X , Morariu V I , et al. Learning Rich Features for Image Manipulation Detection[C]// 2018 IEEE/CVF Conference on Computer Vision and Pattern Recognition (CVPR). IEEE, 2018.</a:t>
            </a:r>
            <a:endParaRPr lang="zh-CN" altLang="en-US" sz="1200" dirty="0"/>
          </a:p>
        </p:txBody>
      </p:sp>
      <p:pic>
        <p:nvPicPr>
          <p:cNvPr id="4" name="Picture 3">
            <a:extLst>
              <a:ext uri="{FF2B5EF4-FFF2-40B4-BE49-F238E27FC236}">
                <a16:creationId xmlns:a16="http://schemas.microsoft.com/office/drawing/2014/main" id="{720844BB-AB03-404A-840E-1F8EF14C3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10" y="1798046"/>
            <a:ext cx="9695344" cy="4451791"/>
          </a:xfrm>
          <a:prstGeom prst="rect">
            <a:avLst/>
          </a:prstGeom>
        </p:spPr>
      </p:pic>
      <p:sp>
        <p:nvSpPr>
          <p:cNvPr id="16" name="文本框 15">
            <a:extLst>
              <a:ext uri="{FF2B5EF4-FFF2-40B4-BE49-F238E27FC236}">
                <a16:creationId xmlns:a16="http://schemas.microsoft.com/office/drawing/2014/main" id="{0C8EFDDF-55B0-46CA-8DEC-4F69D2B1B3DF}"/>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17" name="燕尾形 4">
            <a:extLst>
              <a:ext uri="{FF2B5EF4-FFF2-40B4-BE49-F238E27FC236}">
                <a16:creationId xmlns:a16="http://schemas.microsoft.com/office/drawing/2014/main" id="{320EB5AA-718F-416C-8FA3-6AC3E322AED0}"/>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18" name="燕尾形 5">
            <a:extLst>
              <a:ext uri="{FF2B5EF4-FFF2-40B4-BE49-F238E27FC236}">
                <a16:creationId xmlns:a16="http://schemas.microsoft.com/office/drawing/2014/main" id="{684BA620-75A7-4E70-AF3E-1605A58E87D8}"/>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19" name="燕尾形 6">
            <a:extLst>
              <a:ext uri="{FF2B5EF4-FFF2-40B4-BE49-F238E27FC236}">
                <a16:creationId xmlns:a16="http://schemas.microsoft.com/office/drawing/2014/main" id="{B04FC35C-469E-4350-A41B-BC0B825F1139}"/>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0" name="直接连接符 19">
            <a:extLst>
              <a:ext uri="{FF2B5EF4-FFF2-40B4-BE49-F238E27FC236}">
                <a16:creationId xmlns:a16="http://schemas.microsoft.com/office/drawing/2014/main" id="{D9E07B28-B3A7-45EA-B2BD-698521AF2E68}"/>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1" name="燕尾形 6">
            <a:extLst>
              <a:ext uri="{FF2B5EF4-FFF2-40B4-BE49-F238E27FC236}">
                <a16:creationId xmlns:a16="http://schemas.microsoft.com/office/drawing/2014/main" id="{B9BD9180-63C7-45C3-A5CA-4F6BFEEBD50F}"/>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22" name="燕尾形 6">
            <a:extLst>
              <a:ext uri="{FF2B5EF4-FFF2-40B4-BE49-F238E27FC236}">
                <a16:creationId xmlns:a16="http://schemas.microsoft.com/office/drawing/2014/main" id="{68850699-006A-4700-A804-317E0694730B}"/>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23" name="燕尾形 6">
            <a:extLst>
              <a:ext uri="{FF2B5EF4-FFF2-40B4-BE49-F238E27FC236}">
                <a16:creationId xmlns:a16="http://schemas.microsoft.com/office/drawing/2014/main" id="{20ECBA3C-759D-4EC8-AD9C-6839889ED657}"/>
              </a:ext>
            </a:extLst>
          </p:cNvPr>
          <p:cNvSpPr/>
          <p:nvPr/>
        </p:nvSpPr>
        <p:spPr>
          <a:xfrm>
            <a:off x="6350340" y="29485"/>
            <a:ext cx="1851418"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24" name="文本框 23">
            <a:extLst>
              <a:ext uri="{FF2B5EF4-FFF2-40B4-BE49-F238E27FC236}">
                <a16:creationId xmlns:a16="http://schemas.microsoft.com/office/drawing/2014/main" id="{F95CF25C-EBFC-48B7-975A-22901F73F7F6}"/>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5" name="Rectangle 8">
            <a:extLst>
              <a:ext uri="{FF2B5EF4-FFF2-40B4-BE49-F238E27FC236}">
                <a16:creationId xmlns:a16="http://schemas.microsoft.com/office/drawing/2014/main" id="{D984B559-1E46-407E-9E15-29EE44DD6FE7}"/>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26" name="Rectangle 58">
            <a:extLst>
              <a:ext uri="{FF2B5EF4-FFF2-40B4-BE49-F238E27FC236}">
                <a16:creationId xmlns:a16="http://schemas.microsoft.com/office/drawing/2014/main" id="{561E0A02-FB34-4F08-9277-6BA2860270B0}"/>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43"/>
          <p:cNvSpPr txBox="1"/>
          <p:nvPr/>
        </p:nvSpPr>
        <p:spPr>
          <a:xfrm>
            <a:off x="2038793" y="902065"/>
            <a:ext cx="8347897" cy="646331"/>
          </a:xfrm>
          <a:prstGeom prst="rect">
            <a:avLst/>
          </a:prstGeom>
          <a:noFill/>
        </p:spPr>
        <p:txBody>
          <a:bodyPr wrap="square" rtlCol="0" anchor="t">
            <a:spAutoFit/>
          </a:bodyPr>
          <a:lstStyle/>
          <a:p>
            <a:pPr algn="ct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创新：引入</a:t>
            </a:r>
            <a:r>
              <a:rPr lang="en-US" altLang="zh-CN" sz="3600" b="1" dirty="0" err="1">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ResNet</a:t>
            </a:r>
            <a:r>
              <a:rPr lang="zh-CN" altLang="en-US" sz="3600" b="1" dirty="0">
                <a:solidFill>
                  <a:srgbClr val="FF0000"/>
                </a:solidFill>
                <a:latin typeface="微软雅黑" panose="020B0503020204020204" charset="-122"/>
                <a:ea typeface="微软雅黑" panose="020B0503020204020204" charset="-122"/>
                <a:cs typeface="微软雅黑" panose="020B0503020204020204" charset="-122"/>
                <a:sym typeface="+mn-ea"/>
              </a:rPr>
              <a:t>优化</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图片篡改检测</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pSp>
        <p:nvGrpSpPr>
          <p:cNvPr id="2" name="Group 1">
            <a:extLst>
              <a:ext uri="{FF2B5EF4-FFF2-40B4-BE49-F238E27FC236}">
                <a16:creationId xmlns:a16="http://schemas.microsoft.com/office/drawing/2014/main" id="{60773A92-F160-4C59-8AAB-FEB0642E647F}"/>
              </a:ext>
            </a:extLst>
          </p:cNvPr>
          <p:cNvGrpSpPr/>
          <p:nvPr/>
        </p:nvGrpSpPr>
        <p:grpSpPr>
          <a:xfrm>
            <a:off x="135507" y="3637735"/>
            <a:ext cx="11666042" cy="3176419"/>
            <a:chOff x="240703" y="1597680"/>
            <a:chExt cx="11505845" cy="3184708"/>
          </a:xfrm>
        </p:grpSpPr>
        <p:pic>
          <p:nvPicPr>
            <p:cNvPr id="4" name="Picture 3">
              <a:extLst>
                <a:ext uri="{FF2B5EF4-FFF2-40B4-BE49-F238E27FC236}">
                  <a16:creationId xmlns:a16="http://schemas.microsoft.com/office/drawing/2014/main" id="{30A31A88-4E95-4965-A1BA-C823B80EA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703" y="1597680"/>
              <a:ext cx="4277632" cy="2808494"/>
            </a:xfrm>
            <a:prstGeom prst="rect">
              <a:avLst/>
            </a:prstGeom>
          </p:spPr>
        </p:pic>
        <p:sp>
          <p:nvSpPr>
            <p:cNvPr id="5" name="Arrow: Right 4">
              <a:extLst>
                <a:ext uri="{FF2B5EF4-FFF2-40B4-BE49-F238E27FC236}">
                  <a16:creationId xmlns:a16="http://schemas.microsoft.com/office/drawing/2014/main" id="{5199BA66-F12D-4503-A8C4-C1D9CD685239}"/>
                </a:ext>
              </a:extLst>
            </p:cNvPr>
            <p:cNvSpPr/>
            <p:nvPr/>
          </p:nvSpPr>
          <p:spPr>
            <a:xfrm>
              <a:off x="5099523" y="2824480"/>
              <a:ext cx="1026160" cy="762000"/>
            </a:xfrm>
            <a:prstGeom prst="rightArrow">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6">
              <a:extLst>
                <a:ext uri="{FF2B5EF4-FFF2-40B4-BE49-F238E27FC236}">
                  <a16:creationId xmlns:a16="http://schemas.microsoft.com/office/drawing/2014/main" id="{62E36450-8AF8-4424-BAC2-C460AAAF6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278" y="1597680"/>
              <a:ext cx="4900270" cy="2808488"/>
            </a:xfrm>
            <a:prstGeom prst="rect">
              <a:avLst/>
            </a:prstGeom>
          </p:spPr>
        </p:pic>
        <p:sp>
          <p:nvSpPr>
            <p:cNvPr id="8" name="TextBox 7">
              <a:extLst>
                <a:ext uri="{FF2B5EF4-FFF2-40B4-BE49-F238E27FC236}">
                  <a16:creationId xmlns:a16="http://schemas.microsoft.com/office/drawing/2014/main" id="{9D12F900-72A2-4543-BFA5-8BD6A1B2957A}"/>
                </a:ext>
              </a:extLst>
            </p:cNvPr>
            <p:cNvSpPr txBox="1"/>
            <p:nvPr/>
          </p:nvSpPr>
          <p:spPr>
            <a:xfrm>
              <a:off x="1106233" y="4413056"/>
              <a:ext cx="3412102" cy="369332"/>
            </a:xfrm>
            <a:prstGeom prst="rect">
              <a:avLst/>
            </a:prstGeom>
            <a:noFill/>
          </p:spPr>
          <p:txBody>
            <a:bodyPr wrap="square" rtlCol="0">
              <a:spAutoFit/>
            </a:bodyPr>
            <a:lstStyle/>
            <a:p>
              <a:r>
                <a:rPr lang="zh-CN" altLang="en-US" b="1" dirty="0">
                  <a:solidFill>
                    <a:srgbClr val="203864"/>
                  </a:solidFill>
                </a:rPr>
                <a:t>由于微博可见标识产生的误报</a:t>
              </a:r>
            </a:p>
          </p:txBody>
        </p:sp>
        <p:sp>
          <p:nvSpPr>
            <p:cNvPr id="23" name="TextBox 22">
              <a:extLst>
                <a:ext uri="{FF2B5EF4-FFF2-40B4-BE49-F238E27FC236}">
                  <a16:creationId xmlns:a16="http://schemas.microsoft.com/office/drawing/2014/main" id="{0EF5A7B2-A44D-4F9E-90C9-D514343D8680}"/>
                </a:ext>
              </a:extLst>
            </p:cNvPr>
            <p:cNvSpPr txBox="1"/>
            <p:nvPr/>
          </p:nvSpPr>
          <p:spPr>
            <a:xfrm>
              <a:off x="7615646" y="4413056"/>
              <a:ext cx="3651794" cy="369332"/>
            </a:xfrm>
            <a:prstGeom prst="rect">
              <a:avLst/>
            </a:prstGeom>
            <a:noFill/>
          </p:spPr>
          <p:txBody>
            <a:bodyPr wrap="square" rtlCol="0">
              <a:spAutoFit/>
            </a:bodyPr>
            <a:lstStyle/>
            <a:p>
              <a:r>
                <a:rPr lang="zh-CN" altLang="en-US" b="1" dirty="0">
                  <a:solidFill>
                    <a:srgbClr val="203864"/>
                  </a:solidFill>
                </a:rPr>
                <a:t>不再产生微博可见标识产生的误报</a:t>
              </a:r>
            </a:p>
          </p:txBody>
        </p:sp>
        <p:sp>
          <p:nvSpPr>
            <p:cNvPr id="9" name="TextBox 8">
              <a:extLst>
                <a:ext uri="{FF2B5EF4-FFF2-40B4-BE49-F238E27FC236}">
                  <a16:creationId xmlns:a16="http://schemas.microsoft.com/office/drawing/2014/main" id="{9F7A91D9-729D-4295-83BF-3C7B9540A928}"/>
                </a:ext>
              </a:extLst>
            </p:cNvPr>
            <p:cNvSpPr txBox="1"/>
            <p:nvPr/>
          </p:nvSpPr>
          <p:spPr>
            <a:xfrm>
              <a:off x="4402147" y="2244011"/>
              <a:ext cx="2621280" cy="584775"/>
            </a:xfrm>
            <a:prstGeom prst="rect">
              <a:avLst/>
            </a:prstGeom>
            <a:noFill/>
          </p:spPr>
          <p:txBody>
            <a:bodyPr wrap="square" rtlCol="0">
              <a:spAutoFit/>
            </a:bodyPr>
            <a:lstStyle/>
            <a:p>
              <a:pPr algn="ctr"/>
              <a:r>
                <a:rPr lang="zh-CN" altLang="en-US" sz="1600" b="1" dirty="0">
                  <a:solidFill>
                    <a:srgbClr val="FF0000"/>
                  </a:solidFill>
                  <a:latin typeface="+mn-ea"/>
                </a:rPr>
                <a:t>在传统</a:t>
              </a:r>
              <a:r>
                <a:rPr lang="en-US" altLang="zh-CN" sz="1600" b="1" dirty="0">
                  <a:solidFill>
                    <a:srgbClr val="FF0000"/>
                  </a:solidFill>
                  <a:latin typeface="+mn-ea"/>
                </a:rPr>
                <a:t>RGB-N</a:t>
              </a:r>
              <a:r>
                <a:rPr lang="zh-CN" altLang="en-US" sz="1600" b="1" dirty="0">
                  <a:solidFill>
                    <a:srgbClr val="FF0000"/>
                  </a:solidFill>
                  <a:latin typeface="+mn-ea"/>
                </a:rPr>
                <a:t>检测基础上</a:t>
              </a:r>
              <a:endParaRPr lang="en-US" altLang="zh-CN" sz="1600" b="1" dirty="0">
                <a:solidFill>
                  <a:srgbClr val="FF0000"/>
                </a:solidFill>
                <a:latin typeface="+mn-ea"/>
              </a:endParaRPr>
            </a:p>
            <a:p>
              <a:pPr algn="ctr"/>
              <a:r>
                <a:rPr lang="zh-CN" altLang="en-US" sz="1600" b="1" dirty="0">
                  <a:solidFill>
                    <a:srgbClr val="FF0000"/>
                  </a:solidFill>
                  <a:latin typeface="+mn-ea"/>
                </a:rPr>
                <a:t>叠加</a:t>
              </a:r>
              <a:r>
                <a:rPr lang="en-US" altLang="zh-CN" sz="1600" b="1" dirty="0" err="1">
                  <a:solidFill>
                    <a:srgbClr val="FF0000"/>
                  </a:solidFill>
                  <a:latin typeface="+mn-ea"/>
                </a:rPr>
                <a:t>ResNet</a:t>
              </a:r>
              <a:endParaRPr lang="zh-CN" altLang="en-US" sz="1600" b="1" dirty="0">
                <a:solidFill>
                  <a:srgbClr val="FF0000"/>
                </a:solidFill>
                <a:latin typeface="+mn-ea"/>
              </a:endParaRPr>
            </a:p>
          </p:txBody>
        </p:sp>
      </p:grpSp>
      <p:pic>
        <p:nvPicPr>
          <p:cNvPr id="22" name="Picture 21">
            <a:extLst>
              <a:ext uri="{FF2B5EF4-FFF2-40B4-BE49-F238E27FC236}">
                <a16:creationId xmlns:a16="http://schemas.microsoft.com/office/drawing/2014/main" id="{3600C84B-EAE5-4350-A38C-BB7E1D45B6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337" t="27315" r="69266" b="22473"/>
          <a:stretch/>
        </p:blipFill>
        <p:spPr>
          <a:xfrm>
            <a:off x="205091" y="1983445"/>
            <a:ext cx="593565" cy="1654290"/>
          </a:xfrm>
          <a:prstGeom prst="rect">
            <a:avLst/>
          </a:prstGeom>
        </p:spPr>
      </p:pic>
      <p:pic>
        <p:nvPicPr>
          <p:cNvPr id="24" name="Picture 23">
            <a:extLst>
              <a:ext uri="{FF2B5EF4-FFF2-40B4-BE49-F238E27FC236}">
                <a16:creationId xmlns:a16="http://schemas.microsoft.com/office/drawing/2014/main" id="{5562FF0E-BC6D-49F9-989A-DBFC34F07460}"/>
              </a:ext>
            </a:extLst>
          </p:cNvPr>
          <p:cNvPicPr>
            <a:picLocks noChangeAspect="1"/>
          </p:cNvPicPr>
          <p:nvPr/>
        </p:nvPicPr>
        <p:blipFill rotWithShape="1">
          <a:blip r:embed="rId6">
            <a:extLst>
              <a:ext uri="{28A0092B-C50C-407E-A947-70E740481C1C}">
                <a14:useLocalDpi xmlns:a14="http://schemas.microsoft.com/office/drawing/2010/main" val="0"/>
              </a:ext>
            </a:extLst>
          </a:blip>
          <a:srcRect l="64621" t="90249" r="1458" b="917"/>
          <a:stretch/>
        </p:blipFill>
        <p:spPr>
          <a:xfrm>
            <a:off x="2320063" y="2443959"/>
            <a:ext cx="1539726" cy="399144"/>
          </a:xfrm>
          <a:prstGeom prst="rect">
            <a:avLst/>
          </a:prstGeom>
        </p:spPr>
      </p:pic>
      <p:pic>
        <p:nvPicPr>
          <p:cNvPr id="26" name="Picture 25">
            <a:extLst>
              <a:ext uri="{FF2B5EF4-FFF2-40B4-BE49-F238E27FC236}">
                <a16:creationId xmlns:a16="http://schemas.microsoft.com/office/drawing/2014/main" id="{A0A1A0ED-1064-4A02-836C-49FE8132A19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7424" t="26622" r="37914" b="23394"/>
          <a:stretch/>
        </p:blipFill>
        <p:spPr>
          <a:xfrm>
            <a:off x="969407" y="1931246"/>
            <a:ext cx="516756" cy="1753616"/>
          </a:xfrm>
          <a:prstGeom prst="rect">
            <a:avLst/>
          </a:prstGeom>
        </p:spPr>
      </p:pic>
      <p:pic>
        <p:nvPicPr>
          <p:cNvPr id="28" name="Picture 27">
            <a:extLst>
              <a:ext uri="{FF2B5EF4-FFF2-40B4-BE49-F238E27FC236}">
                <a16:creationId xmlns:a16="http://schemas.microsoft.com/office/drawing/2014/main" id="{12480545-554E-4A4B-B988-1B044BB846A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0510" t="27812" r="54096" b="24597"/>
          <a:stretch/>
        </p:blipFill>
        <p:spPr>
          <a:xfrm>
            <a:off x="1642948" y="2011480"/>
            <a:ext cx="540481" cy="1663246"/>
          </a:xfrm>
          <a:prstGeom prst="rect">
            <a:avLst/>
          </a:prstGeom>
        </p:spPr>
      </p:pic>
      <p:sp>
        <p:nvSpPr>
          <p:cNvPr id="32" name="Rectangle 31">
            <a:extLst>
              <a:ext uri="{FF2B5EF4-FFF2-40B4-BE49-F238E27FC236}">
                <a16:creationId xmlns:a16="http://schemas.microsoft.com/office/drawing/2014/main" id="{B1ABC1C8-3FAD-43C1-A16E-65032CE36779}"/>
              </a:ext>
            </a:extLst>
          </p:cNvPr>
          <p:cNvSpPr/>
          <p:nvPr/>
        </p:nvSpPr>
        <p:spPr>
          <a:xfrm>
            <a:off x="135507" y="1597175"/>
            <a:ext cx="3806573" cy="2162026"/>
          </a:xfrm>
          <a:prstGeom prst="rect">
            <a:avLst/>
          </a:prstGeom>
          <a:noFill/>
          <a:ln w="22225">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a:extLst>
              <a:ext uri="{FF2B5EF4-FFF2-40B4-BE49-F238E27FC236}">
                <a16:creationId xmlns:a16="http://schemas.microsoft.com/office/drawing/2014/main" id="{A3F6F336-1C08-4DCA-AE4B-ECDCADC97E9A}"/>
              </a:ext>
            </a:extLst>
          </p:cNvPr>
          <p:cNvSpPr txBox="1"/>
          <p:nvPr/>
        </p:nvSpPr>
        <p:spPr>
          <a:xfrm>
            <a:off x="1041545" y="1675668"/>
            <a:ext cx="2123475" cy="307777"/>
          </a:xfrm>
          <a:prstGeom prst="rect">
            <a:avLst/>
          </a:prstGeom>
          <a:noFill/>
        </p:spPr>
        <p:txBody>
          <a:bodyPr wrap="square" rtlCol="0">
            <a:spAutoFit/>
          </a:bodyPr>
          <a:lstStyle/>
          <a:p>
            <a:r>
              <a:rPr lang="zh-CN" altLang="en-US" sz="1400" b="1" dirty="0"/>
              <a:t>篡改区域</a:t>
            </a:r>
            <a:r>
              <a:rPr lang="en-US" altLang="zh-CN" sz="1400" b="1" dirty="0"/>
              <a:t>-</a:t>
            </a:r>
            <a:r>
              <a:rPr lang="zh-CN" altLang="en-US" sz="1400" b="1" dirty="0"/>
              <a:t>中间结果</a:t>
            </a:r>
          </a:p>
        </p:txBody>
      </p:sp>
      <p:sp>
        <p:nvSpPr>
          <p:cNvPr id="3" name="Rectangle: Rounded Corners 2">
            <a:extLst>
              <a:ext uri="{FF2B5EF4-FFF2-40B4-BE49-F238E27FC236}">
                <a16:creationId xmlns:a16="http://schemas.microsoft.com/office/drawing/2014/main" id="{E4F200A0-F8FF-47A6-8CFD-10754DB302E9}"/>
              </a:ext>
            </a:extLst>
          </p:cNvPr>
          <p:cNvSpPr/>
          <p:nvPr/>
        </p:nvSpPr>
        <p:spPr>
          <a:xfrm>
            <a:off x="5361111" y="1650447"/>
            <a:ext cx="1482626" cy="2083532"/>
          </a:xfrm>
          <a:prstGeom prst="round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t>ResNet</a:t>
            </a:r>
            <a:endParaRPr lang="en-US" altLang="zh-CN" b="1"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34" name="Down Arrow 95">
            <a:extLst>
              <a:ext uri="{FF2B5EF4-FFF2-40B4-BE49-F238E27FC236}">
                <a16:creationId xmlns:a16="http://schemas.microsoft.com/office/drawing/2014/main" id="{4473D5E0-C901-436A-AD95-F536B9B567C8}"/>
              </a:ext>
            </a:extLst>
          </p:cNvPr>
          <p:cNvSpPr/>
          <p:nvPr/>
        </p:nvSpPr>
        <p:spPr>
          <a:xfrm>
            <a:off x="5900636" y="3026409"/>
            <a:ext cx="426325" cy="508391"/>
          </a:xfrm>
          <a:custGeom>
            <a:avLst/>
            <a:gdLst>
              <a:gd name="T0" fmla="*/ 0 w 11200"/>
              <a:gd name="T1" fmla="*/ 2100 h 12800"/>
              <a:gd name="T2" fmla="*/ 0 w 11200"/>
              <a:gd name="T3" fmla="*/ 1400 h 12800"/>
              <a:gd name="T4" fmla="*/ 600 w 11200"/>
              <a:gd name="T5" fmla="*/ 800 h 12800"/>
              <a:gd name="T6" fmla="*/ 3400 w 11200"/>
              <a:gd name="T7" fmla="*/ 800 h 12800"/>
              <a:gd name="T8" fmla="*/ 3635 w 11200"/>
              <a:gd name="T9" fmla="*/ 333 h 12800"/>
              <a:gd name="T10" fmla="*/ 4170 w 11200"/>
              <a:gd name="T11" fmla="*/ 0 h 12800"/>
              <a:gd name="T12" fmla="*/ 7028 w 11200"/>
              <a:gd name="T13" fmla="*/ 0 h 12800"/>
              <a:gd name="T14" fmla="*/ 7565 w 11200"/>
              <a:gd name="T15" fmla="*/ 333 h 12800"/>
              <a:gd name="T16" fmla="*/ 7800 w 11200"/>
              <a:gd name="T17" fmla="*/ 800 h 12800"/>
              <a:gd name="T18" fmla="*/ 10600 w 11200"/>
              <a:gd name="T19" fmla="*/ 800 h 12800"/>
              <a:gd name="T20" fmla="*/ 11200 w 11200"/>
              <a:gd name="T21" fmla="*/ 1400 h 12800"/>
              <a:gd name="T22" fmla="*/ 11200 w 11200"/>
              <a:gd name="T23" fmla="*/ 2100 h 12800"/>
              <a:gd name="T24" fmla="*/ 10900 w 11200"/>
              <a:gd name="T25" fmla="*/ 2400 h 12800"/>
              <a:gd name="T26" fmla="*/ 300 w 11200"/>
              <a:gd name="T27" fmla="*/ 2400 h 12800"/>
              <a:gd name="T28" fmla="*/ 0 w 11200"/>
              <a:gd name="T29" fmla="*/ 2100 h 12800"/>
              <a:gd name="T30" fmla="*/ 10400 w 11200"/>
              <a:gd name="T31" fmla="*/ 3500 h 12800"/>
              <a:gd name="T32" fmla="*/ 10400 w 11200"/>
              <a:gd name="T33" fmla="*/ 11600 h 12800"/>
              <a:gd name="T34" fmla="*/ 9200 w 11200"/>
              <a:gd name="T35" fmla="*/ 12800 h 12800"/>
              <a:gd name="T36" fmla="*/ 2000 w 11200"/>
              <a:gd name="T37" fmla="*/ 12800 h 12800"/>
              <a:gd name="T38" fmla="*/ 800 w 11200"/>
              <a:gd name="T39" fmla="*/ 11600 h 12800"/>
              <a:gd name="T40" fmla="*/ 800 w 11200"/>
              <a:gd name="T41" fmla="*/ 3500 h 12800"/>
              <a:gd name="T42" fmla="*/ 1100 w 11200"/>
              <a:gd name="T43" fmla="*/ 3200 h 12800"/>
              <a:gd name="T44" fmla="*/ 10100 w 11200"/>
              <a:gd name="T45" fmla="*/ 3200 h 12800"/>
              <a:gd name="T46" fmla="*/ 10400 w 11200"/>
              <a:gd name="T47" fmla="*/ 3500 h 12800"/>
              <a:gd name="T48" fmla="*/ 3600 w 11200"/>
              <a:gd name="T49" fmla="*/ 5200 h 12800"/>
              <a:gd name="T50" fmla="*/ 3200 w 11200"/>
              <a:gd name="T51" fmla="*/ 4800 h 12800"/>
              <a:gd name="T52" fmla="*/ 2800 w 11200"/>
              <a:gd name="T53" fmla="*/ 5200 h 12800"/>
              <a:gd name="T54" fmla="*/ 2800 w 11200"/>
              <a:gd name="T55" fmla="*/ 10800 h 12800"/>
              <a:gd name="T56" fmla="*/ 3200 w 11200"/>
              <a:gd name="T57" fmla="*/ 11200 h 12800"/>
              <a:gd name="T58" fmla="*/ 3600 w 11200"/>
              <a:gd name="T59" fmla="*/ 10800 h 12800"/>
              <a:gd name="T60" fmla="*/ 3600 w 11200"/>
              <a:gd name="T61" fmla="*/ 5200 h 12800"/>
              <a:gd name="T62" fmla="*/ 6000 w 11200"/>
              <a:gd name="T63" fmla="*/ 5200 h 12800"/>
              <a:gd name="T64" fmla="*/ 5600 w 11200"/>
              <a:gd name="T65" fmla="*/ 4800 h 12800"/>
              <a:gd name="T66" fmla="*/ 5200 w 11200"/>
              <a:gd name="T67" fmla="*/ 5200 h 12800"/>
              <a:gd name="T68" fmla="*/ 5200 w 11200"/>
              <a:gd name="T69" fmla="*/ 10800 h 12800"/>
              <a:gd name="T70" fmla="*/ 5600 w 11200"/>
              <a:gd name="T71" fmla="*/ 11200 h 12800"/>
              <a:gd name="T72" fmla="*/ 6000 w 11200"/>
              <a:gd name="T73" fmla="*/ 10800 h 12800"/>
              <a:gd name="T74" fmla="*/ 6000 w 11200"/>
              <a:gd name="T75" fmla="*/ 5200 h 12800"/>
              <a:gd name="T76" fmla="*/ 8400 w 11200"/>
              <a:gd name="T77" fmla="*/ 5200 h 12800"/>
              <a:gd name="T78" fmla="*/ 8000 w 11200"/>
              <a:gd name="T79" fmla="*/ 4800 h 12800"/>
              <a:gd name="T80" fmla="*/ 7600 w 11200"/>
              <a:gd name="T81" fmla="*/ 5200 h 12800"/>
              <a:gd name="T82" fmla="*/ 7600 w 11200"/>
              <a:gd name="T83" fmla="*/ 10800 h 12800"/>
              <a:gd name="T84" fmla="*/ 8000 w 11200"/>
              <a:gd name="T85" fmla="*/ 11200 h 12800"/>
              <a:gd name="T86" fmla="*/ 8400 w 11200"/>
              <a:gd name="T87" fmla="*/ 10800 h 12800"/>
              <a:gd name="T88" fmla="*/ 8400 w 11200"/>
              <a:gd name="T89" fmla="*/ 5200 h 1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00" h="12800">
                <a:moveTo>
                  <a:pt x="0" y="2100"/>
                </a:moveTo>
                <a:lnTo>
                  <a:pt x="0" y="1400"/>
                </a:lnTo>
                <a:cubicBezTo>
                  <a:pt x="0" y="1068"/>
                  <a:pt x="268" y="800"/>
                  <a:pt x="600" y="800"/>
                </a:cubicBezTo>
                <a:lnTo>
                  <a:pt x="3400" y="800"/>
                </a:lnTo>
                <a:lnTo>
                  <a:pt x="3635" y="333"/>
                </a:lnTo>
                <a:cubicBezTo>
                  <a:pt x="3735" y="128"/>
                  <a:pt x="3943" y="0"/>
                  <a:pt x="4170" y="0"/>
                </a:cubicBezTo>
                <a:lnTo>
                  <a:pt x="7028" y="0"/>
                </a:lnTo>
                <a:cubicBezTo>
                  <a:pt x="7255" y="0"/>
                  <a:pt x="7463" y="127"/>
                  <a:pt x="7565" y="333"/>
                </a:cubicBezTo>
                <a:lnTo>
                  <a:pt x="7800" y="800"/>
                </a:lnTo>
                <a:lnTo>
                  <a:pt x="10600" y="800"/>
                </a:lnTo>
                <a:cubicBezTo>
                  <a:pt x="10933" y="800"/>
                  <a:pt x="11200" y="1068"/>
                  <a:pt x="11200" y="1400"/>
                </a:cubicBezTo>
                <a:lnTo>
                  <a:pt x="11200" y="2100"/>
                </a:lnTo>
                <a:cubicBezTo>
                  <a:pt x="11200" y="2265"/>
                  <a:pt x="11065" y="2400"/>
                  <a:pt x="10900" y="2400"/>
                </a:cubicBezTo>
                <a:lnTo>
                  <a:pt x="300" y="2400"/>
                </a:lnTo>
                <a:cubicBezTo>
                  <a:pt x="135" y="2400"/>
                  <a:pt x="0" y="2265"/>
                  <a:pt x="0" y="2100"/>
                </a:cubicBezTo>
                <a:close/>
                <a:moveTo>
                  <a:pt x="10400" y="3500"/>
                </a:moveTo>
                <a:lnTo>
                  <a:pt x="10400" y="11600"/>
                </a:lnTo>
                <a:cubicBezTo>
                  <a:pt x="10400" y="12263"/>
                  <a:pt x="9863" y="12800"/>
                  <a:pt x="9200" y="12800"/>
                </a:cubicBezTo>
                <a:lnTo>
                  <a:pt x="2000" y="12800"/>
                </a:lnTo>
                <a:cubicBezTo>
                  <a:pt x="1338" y="12800"/>
                  <a:pt x="800" y="12263"/>
                  <a:pt x="800" y="11600"/>
                </a:cubicBezTo>
                <a:lnTo>
                  <a:pt x="800" y="3500"/>
                </a:lnTo>
                <a:cubicBezTo>
                  <a:pt x="800" y="3335"/>
                  <a:pt x="935" y="3200"/>
                  <a:pt x="1100" y="3200"/>
                </a:cubicBezTo>
                <a:lnTo>
                  <a:pt x="10100" y="3200"/>
                </a:lnTo>
                <a:cubicBezTo>
                  <a:pt x="10265" y="3200"/>
                  <a:pt x="10400" y="3335"/>
                  <a:pt x="10400" y="3500"/>
                </a:cubicBezTo>
                <a:close/>
                <a:moveTo>
                  <a:pt x="3600" y="5200"/>
                </a:moveTo>
                <a:cubicBezTo>
                  <a:pt x="3600" y="4980"/>
                  <a:pt x="3420" y="4800"/>
                  <a:pt x="3200" y="4800"/>
                </a:cubicBezTo>
                <a:cubicBezTo>
                  <a:pt x="2980" y="4800"/>
                  <a:pt x="2800" y="4980"/>
                  <a:pt x="2800" y="5200"/>
                </a:cubicBezTo>
                <a:lnTo>
                  <a:pt x="2800" y="10800"/>
                </a:lnTo>
                <a:cubicBezTo>
                  <a:pt x="2800" y="11020"/>
                  <a:pt x="2980" y="11200"/>
                  <a:pt x="3200" y="11200"/>
                </a:cubicBezTo>
                <a:cubicBezTo>
                  <a:pt x="3420" y="11200"/>
                  <a:pt x="3600" y="11020"/>
                  <a:pt x="3600" y="10800"/>
                </a:cubicBezTo>
                <a:lnTo>
                  <a:pt x="3600" y="5200"/>
                </a:lnTo>
                <a:close/>
                <a:moveTo>
                  <a:pt x="6000" y="5200"/>
                </a:moveTo>
                <a:cubicBezTo>
                  <a:pt x="6000" y="4980"/>
                  <a:pt x="5820" y="4800"/>
                  <a:pt x="5600" y="4800"/>
                </a:cubicBezTo>
                <a:cubicBezTo>
                  <a:pt x="5380" y="4800"/>
                  <a:pt x="5200" y="4980"/>
                  <a:pt x="5200" y="5200"/>
                </a:cubicBezTo>
                <a:lnTo>
                  <a:pt x="5200" y="10800"/>
                </a:lnTo>
                <a:cubicBezTo>
                  <a:pt x="5200" y="11020"/>
                  <a:pt x="5380" y="11200"/>
                  <a:pt x="5600" y="11200"/>
                </a:cubicBezTo>
                <a:cubicBezTo>
                  <a:pt x="5820" y="11200"/>
                  <a:pt x="6000" y="11020"/>
                  <a:pt x="6000" y="10800"/>
                </a:cubicBezTo>
                <a:lnTo>
                  <a:pt x="6000" y="5200"/>
                </a:lnTo>
                <a:close/>
                <a:moveTo>
                  <a:pt x="8400" y="5200"/>
                </a:moveTo>
                <a:cubicBezTo>
                  <a:pt x="8400" y="4980"/>
                  <a:pt x="8220" y="4800"/>
                  <a:pt x="8000" y="4800"/>
                </a:cubicBezTo>
                <a:cubicBezTo>
                  <a:pt x="7780" y="4800"/>
                  <a:pt x="7600" y="4980"/>
                  <a:pt x="7600" y="5200"/>
                </a:cubicBezTo>
                <a:lnTo>
                  <a:pt x="7600" y="10800"/>
                </a:lnTo>
                <a:cubicBezTo>
                  <a:pt x="7600" y="11020"/>
                  <a:pt x="7780" y="11200"/>
                  <a:pt x="8000" y="11200"/>
                </a:cubicBezTo>
                <a:cubicBezTo>
                  <a:pt x="8220" y="11200"/>
                  <a:pt x="8400" y="11020"/>
                  <a:pt x="8400" y="10800"/>
                </a:cubicBezTo>
                <a:lnTo>
                  <a:pt x="8400" y="5200"/>
                </a:lnTo>
                <a:close/>
              </a:path>
            </a:pathLst>
          </a:custGeom>
          <a:solidFill>
            <a:schemeClr val="bg1"/>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5" name="Arrow: Down 34">
            <a:extLst>
              <a:ext uri="{FF2B5EF4-FFF2-40B4-BE49-F238E27FC236}">
                <a16:creationId xmlns:a16="http://schemas.microsoft.com/office/drawing/2014/main" id="{6599DA0D-9741-4738-9EAD-EADBEE06AA36}"/>
              </a:ext>
            </a:extLst>
          </p:cNvPr>
          <p:cNvSpPr/>
          <p:nvPr/>
        </p:nvSpPr>
        <p:spPr>
          <a:xfrm>
            <a:off x="6015296" y="2630281"/>
            <a:ext cx="168261" cy="251282"/>
          </a:xfrm>
          <a:prstGeom prst="downArrow">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6" name="Picture 35">
            <a:extLst>
              <a:ext uri="{FF2B5EF4-FFF2-40B4-BE49-F238E27FC236}">
                <a16:creationId xmlns:a16="http://schemas.microsoft.com/office/drawing/2014/main" id="{AA967634-FDE6-4115-850A-CE829E09390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64621" t="90249" r="1458" b="917"/>
          <a:stretch/>
        </p:blipFill>
        <p:spPr>
          <a:xfrm>
            <a:off x="5527778" y="2243321"/>
            <a:ext cx="1172040" cy="296817"/>
          </a:xfrm>
          <a:prstGeom prst="rect">
            <a:avLst/>
          </a:prstGeom>
        </p:spPr>
      </p:pic>
      <p:sp>
        <p:nvSpPr>
          <p:cNvPr id="6" name="Arrow: Right 5">
            <a:extLst>
              <a:ext uri="{FF2B5EF4-FFF2-40B4-BE49-F238E27FC236}">
                <a16:creationId xmlns:a16="http://schemas.microsoft.com/office/drawing/2014/main" id="{CE0C7569-BE69-45C6-9D54-1EA6A5CA9B54}"/>
              </a:ext>
            </a:extLst>
          </p:cNvPr>
          <p:cNvSpPr/>
          <p:nvPr/>
        </p:nvSpPr>
        <p:spPr>
          <a:xfrm>
            <a:off x="4124960" y="2565360"/>
            <a:ext cx="651020" cy="316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Arrow: Right 36">
            <a:extLst>
              <a:ext uri="{FF2B5EF4-FFF2-40B4-BE49-F238E27FC236}">
                <a16:creationId xmlns:a16="http://schemas.microsoft.com/office/drawing/2014/main" id="{1FF4DD0F-23FE-4FCE-936C-71D12A875578}"/>
              </a:ext>
            </a:extLst>
          </p:cNvPr>
          <p:cNvSpPr/>
          <p:nvPr/>
        </p:nvSpPr>
        <p:spPr>
          <a:xfrm>
            <a:off x="7561554" y="2548241"/>
            <a:ext cx="651020" cy="3166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39">
            <a:extLst>
              <a:ext uri="{FF2B5EF4-FFF2-40B4-BE49-F238E27FC236}">
                <a16:creationId xmlns:a16="http://schemas.microsoft.com/office/drawing/2014/main" id="{7647EC0C-CC8F-4EBB-BB78-C43E260465B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27152" y="1629371"/>
            <a:ext cx="2113727" cy="2055491"/>
          </a:xfrm>
          <a:prstGeom prst="rect">
            <a:avLst/>
          </a:prstGeom>
        </p:spPr>
      </p:pic>
      <p:sp>
        <p:nvSpPr>
          <p:cNvPr id="10" name="TextBox 9">
            <a:extLst>
              <a:ext uri="{FF2B5EF4-FFF2-40B4-BE49-F238E27FC236}">
                <a16:creationId xmlns:a16="http://schemas.microsoft.com/office/drawing/2014/main" id="{9FEF7DB4-A345-4FBE-9D34-15DF8BA42018}"/>
              </a:ext>
            </a:extLst>
          </p:cNvPr>
          <p:cNvSpPr txBox="1"/>
          <p:nvPr/>
        </p:nvSpPr>
        <p:spPr>
          <a:xfrm>
            <a:off x="11053470" y="1713365"/>
            <a:ext cx="461665" cy="1929645"/>
          </a:xfrm>
          <a:prstGeom prst="rect">
            <a:avLst/>
          </a:prstGeom>
          <a:noFill/>
        </p:spPr>
        <p:txBody>
          <a:bodyPr vert="eaVert" wrap="square" rtlCol="0">
            <a:spAutoFit/>
          </a:bodyPr>
          <a:lstStyle/>
          <a:p>
            <a:r>
              <a:rPr lang="zh-CN" altLang="en-US" b="1" dirty="0">
                <a:solidFill>
                  <a:srgbClr val="203864"/>
                </a:solidFill>
              </a:rPr>
              <a:t>最 终 结 果 输 出</a:t>
            </a:r>
          </a:p>
        </p:txBody>
      </p:sp>
      <p:sp>
        <p:nvSpPr>
          <p:cNvPr id="11" name="Oval 10">
            <a:extLst>
              <a:ext uri="{FF2B5EF4-FFF2-40B4-BE49-F238E27FC236}">
                <a16:creationId xmlns:a16="http://schemas.microsoft.com/office/drawing/2014/main" id="{32A5363E-6114-4BEA-B3A1-8C5491316B6E}"/>
              </a:ext>
            </a:extLst>
          </p:cNvPr>
          <p:cNvSpPr/>
          <p:nvPr/>
        </p:nvSpPr>
        <p:spPr>
          <a:xfrm>
            <a:off x="1041546" y="5621359"/>
            <a:ext cx="880506" cy="824423"/>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42">
            <a:extLst>
              <a:ext uri="{FF2B5EF4-FFF2-40B4-BE49-F238E27FC236}">
                <a16:creationId xmlns:a16="http://schemas.microsoft.com/office/drawing/2014/main" id="{3C56D741-BDFF-4116-B67B-DB00F88D548A}"/>
              </a:ext>
            </a:extLst>
          </p:cNvPr>
          <p:cNvSpPr/>
          <p:nvPr/>
        </p:nvSpPr>
        <p:spPr>
          <a:xfrm>
            <a:off x="3026224" y="4609306"/>
            <a:ext cx="833565" cy="85638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3D4ED475-5E49-472C-862A-91AC298D147E}"/>
              </a:ext>
            </a:extLst>
          </p:cNvPr>
          <p:cNvCxnSpPr>
            <a:cxnSpLocks/>
            <a:stCxn id="11" idx="5"/>
          </p:cNvCxnSpPr>
          <p:nvPr/>
        </p:nvCxnSpPr>
        <p:spPr>
          <a:xfrm>
            <a:off x="1793105" y="6325048"/>
            <a:ext cx="2016085" cy="587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3069CBF-9933-40A3-A59B-19BB8E99F3F7}"/>
              </a:ext>
            </a:extLst>
          </p:cNvPr>
          <p:cNvSpPr txBox="1"/>
          <p:nvPr/>
        </p:nvSpPr>
        <p:spPr>
          <a:xfrm>
            <a:off x="3736339" y="6196659"/>
            <a:ext cx="2011680" cy="338554"/>
          </a:xfrm>
          <a:prstGeom prst="rect">
            <a:avLst/>
          </a:prstGeom>
          <a:noFill/>
        </p:spPr>
        <p:txBody>
          <a:bodyPr wrap="square" rtlCol="0">
            <a:spAutoFit/>
          </a:bodyPr>
          <a:lstStyle/>
          <a:p>
            <a:r>
              <a:rPr lang="zh-CN" altLang="en-US" sz="1600" dirty="0">
                <a:solidFill>
                  <a:srgbClr val="FF0000"/>
                </a:solidFill>
              </a:rPr>
              <a:t>误报：微博可见标识</a:t>
            </a:r>
          </a:p>
        </p:txBody>
      </p:sp>
      <p:cxnSp>
        <p:nvCxnSpPr>
          <p:cNvPr id="16" name="Straight Arrow Connector 15">
            <a:extLst>
              <a:ext uri="{FF2B5EF4-FFF2-40B4-BE49-F238E27FC236}">
                <a16:creationId xmlns:a16="http://schemas.microsoft.com/office/drawing/2014/main" id="{DD89D4D5-F363-4AF6-9BA1-62FAB0F06DAB}"/>
              </a:ext>
            </a:extLst>
          </p:cNvPr>
          <p:cNvCxnSpPr>
            <a:cxnSpLocks/>
            <a:stCxn id="43" idx="5"/>
          </p:cNvCxnSpPr>
          <p:nvPr/>
        </p:nvCxnSpPr>
        <p:spPr>
          <a:xfrm>
            <a:off x="3737716" y="5340275"/>
            <a:ext cx="46680" cy="10669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0DDD8CC-F802-4819-8927-0CC9A1BCC140}"/>
              </a:ext>
            </a:extLst>
          </p:cNvPr>
          <p:cNvSpPr/>
          <p:nvPr/>
        </p:nvSpPr>
        <p:spPr>
          <a:xfrm>
            <a:off x="8392160" y="1597175"/>
            <a:ext cx="3409389" cy="208768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350645B-0889-4341-8017-F6F15BC1810C}"/>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2" name="燕尾形 4">
            <a:extLst>
              <a:ext uri="{FF2B5EF4-FFF2-40B4-BE49-F238E27FC236}">
                <a16:creationId xmlns:a16="http://schemas.microsoft.com/office/drawing/2014/main" id="{7D2574D5-C8A9-44F4-9B0B-463EE7AD8E2F}"/>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44" name="燕尾形 5">
            <a:extLst>
              <a:ext uri="{FF2B5EF4-FFF2-40B4-BE49-F238E27FC236}">
                <a16:creationId xmlns:a16="http://schemas.microsoft.com/office/drawing/2014/main" id="{19F30388-6D69-4662-B581-93FFA5BF926F}"/>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45" name="燕尾形 6">
            <a:extLst>
              <a:ext uri="{FF2B5EF4-FFF2-40B4-BE49-F238E27FC236}">
                <a16:creationId xmlns:a16="http://schemas.microsoft.com/office/drawing/2014/main" id="{90AEDF92-4692-4B41-94F3-22E4ED73293C}"/>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46" name="直接连接符 45">
            <a:extLst>
              <a:ext uri="{FF2B5EF4-FFF2-40B4-BE49-F238E27FC236}">
                <a16:creationId xmlns:a16="http://schemas.microsoft.com/office/drawing/2014/main" id="{9B80D196-4CAD-4899-9D58-E95F4035E218}"/>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47" name="燕尾形 6">
            <a:extLst>
              <a:ext uri="{FF2B5EF4-FFF2-40B4-BE49-F238E27FC236}">
                <a16:creationId xmlns:a16="http://schemas.microsoft.com/office/drawing/2014/main" id="{3839D0D5-4373-41C3-AC53-FF9E6BDBBED8}"/>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48" name="燕尾形 6">
            <a:extLst>
              <a:ext uri="{FF2B5EF4-FFF2-40B4-BE49-F238E27FC236}">
                <a16:creationId xmlns:a16="http://schemas.microsoft.com/office/drawing/2014/main" id="{ABE1BFD9-2D32-466F-BEFD-763CF3607A11}"/>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49" name="燕尾形 6">
            <a:extLst>
              <a:ext uri="{FF2B5EF4-FFF2-40B4-BE49-F238E27FC236}">
                <a16:creationId xmlns:a16="http://schemas.microsoft.com/office/drawing/2014/main" id="{CEEBD806-7F44-460E-AA14-7A76D30F27C3}"/>
              </a:ext>
            </a:extLst>
          </p:cNvPr>
          <p:cNvSpPr/>
          <p:nvPr/>
        </p:nvSpPr>
        <p:spPr>
          <a:xfrm>
            <a:off x="6350340" y="29485"/>
            <a:ext cx="1851418"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50" name="文本框 49">
            <a:extLst>
              <a:ext uri="{FF2B5EF4-FFF2-40B4-BE49-F238E27FC236}">
                <a16:creationId xmlns:a16="http://schemas.microsoft.com/office/drawing/2014/main" id="{6E7FF1BF-194A-4A0D-B7E9-490632186BB2}"/>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1" name="Rectangle 8">
            <a:extLst>
              <a:ext uri="{FF2B5EF4-FFF2-40B4-BE49-F238E27FC236}">
                <a16:creationId xmlns:a16="http://schemas.microsoft.com/office/drawing/2014/main" id="{C239A2FD-C134-459A-A38E-84E95BB21FA8}"/>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52" name="Rectangle 58">
            <a:extLst>
              <a:ext uri="{FF2B5EF4-FFF2-40B4-BE49-F238E27FC236}">
                <a16:creationId xmlns:a16="http://schemas.microsoft.com/office/drawing/2014/main" id="{57D11CB9-4EA0-44A7-A913-35CC5E6DE4A1}"/>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4040775882"/>
      </p:ext>
    </p:extLst>
  </p:cSld>
  <p:clrMapOvr>
    <a:masterClrMapping/>
  </p:clrMapOvr>
  <p:transition advTm="917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43"/>
          <p:cNvSpPr txBox="1"/>
          <p:nvPr/>
        </p:nvSpPr>
        <p:spPr>
          <a:xfrm>
            <a:off x="2432345" y="890480"/>
            <a:ext cx="8347897" cy="646331"/>
          </a:xfrm>
          <a:prstGeom prst="rect">
            <a:avLst/>
          </a:prstGeom>
          <a:noFill/>
        </p:spPr>
        <p:txBody>
          <a:bodyPr wrap="square" rtlCol="0" anchor="t">
            <a:spAutoFit/>
          </a:bodyPr>
          <a:lstStyle/>
          <a:p>
            <a:r>
              <a:rPr lang="en-US" altLang="zh-CN"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RGB-N</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在公开数据集上的</a:t>
            </a:r>
            <a:r>
              <a:rPr lang="en-US" altLang="zh-CN"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F1-score</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16" name="文本框 43">
            <a:extLst>
              <a:ext uri="{FF2B5EF4-FFF2-40B4-BE49-F238E27FC236}">
                <a16:creationId xmlns:a16="http://schemas.microsoft.com/office/drawing/2014/main" id="{DAD73902-B1AD-406C-898F-D9031302A2F5}"/>
              </a:ext>
            </a:extLst>
          </p:cNvPr>
          <p:cNvSpPr txBox="1"/>
          <p:nvPr/>
        </p:nvSpPr>
        <p:spPr>
          <a:xfrm>
            <a:off x="3703251" y="4166725"/>
            <a:ext cx="5090291"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在自建数据集的测试</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17" name="表格 5">
            <a:extLst>
              <a:ext uri="{FF2B5EF4-FFF2-40B4-BE49-F238E27FC236}">
                <a16:creationId xmlns:a16="http://schemas.microsoft.com/office/drawing/2014/main" id="{59520E18-B0F8-46A5-99C2-821E807744AA}"/>
              </a:ext>
            </a:extLst>
          </p:cNvPr>
          <p:cNvGraphicFramePr>
            <a:graphicFrameLocks noGrp="1"/>
          </p:cNvGraphicFramePr>
          <p:nvPr/>
        </p:nvGraphicFramePr>
        <p:xfrm>
          <a:off x="667236" y="5656326"/>
          <a:ext cx="10989732" cy="914400"/>
        </p:xfrm>
        <a:graphic>
          <a:graphicData uri="http://schemas.openxmlformats.org/drawingml/2006/table">
            <a:tbl>
              <a:tblPr firstRow="1" bandRow="1">
                <a:tableStyleId>{5C22544A-7EE6-4342-B048-85BDC9FD1C3A}</a:tableStyleId>
              </a:tblPr>
              <a:tblGrid>
                <a:gridCol w="2747433">
                  <a:extLst>
                    <a:ext uri="{9D8B030D-6E8A-4147-A177-3AD203B41FA5}">
                      <a16:colId xmlns:a16="http://schemas.microsoft.com/office/drawing/2014/main" val="20000"/>
                    </a:ext>
                  </a:extLst>
                </a:gridCol>
                <a:gridCol w="2747433">
                  <a:extLst>
                    <a:ext uri="{9D8B030D-6E8A-4147-A177-3AD203B41FA5}">
                      <a16:colId xmlns:a16="http://schemas.microsoft.com/office/drawing/2014/main" val="20001"/>
                    </a:ext>
                  </a:extLst>
                </a:gridCol>
                <a:gridCol w="2747433">
                  <a:extLst>
                    <a:ext uri="{9D8B030D-6E8A-4147-A177-3AD203B41FA5}">
                      <a16:colId xmlns:a16="http://schemas.microsoft.com/office/drawing/2014/main" val="20002"/>
                    </a:ext>
                  </a:extLst>
                </a:gridCol>
                <a:gridCol w="2747433">
                  <a:extLst>
                    <a:ext uri="{9D8B030D-6E8A-4147-A177-3AD203B41FA5}">
                      <a16:colId xmlns:a16="http://schemas.microsoft.com/office/drawing/2014/main" val="20003"/>
                    </a:ext>
                  </a:extLst>
                </a:gridCol>
              </a:tblGrid>
              <a:tr h="450023">
                <a:tc>
                  <a:txBody>
                    <a:bodyPr/>
                    <a:lstStyle/>
                    <a:p>
                      <a:r>
                        <a:rPr lang="zh-CN" altLang="en-US" sz="2400" b="1" dirty="0"/>
                        <a:t>类别</a:t>
                      </a:r>
                    </a:p>
                  </a:txBody>
                  <a:tcPr>
                    <a:solidFill>
                      <a:schemeClr val="accent1">
                        <a:lumMod val="50000"/>
                      </a:schemeClr>
                    </a:solidFill>
                  </a:tcPr>
                </a:tc>
                <a:tc>
                  <a:txBody>
                    <a:bodyPr/>
                    <a:lstStyle/>
                    <a:p>
                      <a:r>
                        <a:rPr lang="zh-CN" altLang="en-US" sz="2400" b="1" dirty="0"/>
                        <a:t>文字误报</a:t>
                      </a:r>
                    </a:p>
                  </a:txBody>
                  <a:tcPr>
                    <a:solidFill>
                      <a:schemeClr val="accent1">
                        <a:lumMod val="50000"/>
                      </a:schemeClr>
                    </a:solidFill>
                  </a:tcPr>
                </a:tc>
                <a:tc>
                  <a:txBody>
                    <a:bodyPr/>
                    <a:lstStyle/>
                    <a:p>
                      <a:r>
                        <a:rPr lang="zh-CN" altLang="en-US" sz="2400" b="1" dirty="0"/>
                        <a:t>手绘图片误报</a:t>
                      </a:r>
                      <a:r>
                        <a:rPr lang="en-US" altLang="zh-CN" sz="2400" b="1" dirty="0"/>
                        <a:t>  </a:t>
                      </a:r>
                      <a:endParaRPr lang="zh-CN" altLang="en-US" sz="2400" b="1" dirty="0"/>
                    </a:p>
                  </a:txBody>
                  <a:tcPr>
                    <a:solidFill>
                      <a:schemeClr val="accent1">
                        <a:lumMod val="50000"/>
                      </a:schemeClr>
                    </a:solidFill>
                  </a:tcPr>
                </a:tc>
                <a:tc>
                  <a:txBody>
                    <a:bodyPr/>
                    <a:lstStyle/>
                    <a:p>
                      <a:r>
                        <a:rPr lang="zh-CN" altLang="en-US" sz="2400" dirty="0"/>
                        <a:t>其他误报</a:t>
                      </a:r>
                      <a:r>
                        <a:rPr lang="en-US" altLang="zh-CN" sz="2400" dirty="0"/>
                        <a:t> </a:t>
                      </a:r>
                      <a:endParaRPr lang="zh-CN" altLang="en-US" sz="2400" b="1" dirty="0"/>
                    </a:p>
                  </a:txBody>
                  <a:tcPr>
                    <a:solidFill>
                      <a:schemeClr val="accent1">
                        <a:lumMod val="50000"/>
                      </a:schemeClr>
                    </a:solidFill>
                  </a:tcPr>
                </a:tc>
                <a:extLst>
                  <a:ext uri="{0D108BD9-81ED-4DB2-BD59-A6C34878D82A}">
                    <a16:rowId xmlns:a16="http://schemas.microsoft.com/office/drawing/2014/main" val="10000"/>
                  </a:ext>
                </a:extLst>
              </a:tr>
              <a:tr h="45002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t>数量</a:t>
                      </a:r>
                    </a:p>
                  </a:txBody>
                  <a:tcPr/>
                </a:tc>
                <a:tc>
                  <a:txBody>
                    <a:bodyPr/>
                    <a:lstStyle/>
                    <a:p>
                      <a:r>
                        <a:rPr lang="en-US" altLang="zh-CN" sz="2400" b="1" dirty="0"/>
                        <a:t>4</a:t>
                      </a:r>
                      <a:endParaRPr lang="zh-CN" altLang="en-US" sz="2400" b="1" dirty="0"/>
                    </a:p>
                  </a:txBody>
                  <a:tcPr/>
                </a:tc>
                <a:tc>
                  <a:txBody>
                    <a:bodyPr/>
                    <a:lstStyle/>
                    <a:p>
                      <a:r>
                        <a:rPr lang="en-US" altLang="zh-CN" sz="2400" b="1" dirty="0"/>
                        <a:t>3</a:t>
                      </a:r>
                      <a:endParaRPr lang="zh-CN" altLang="en-US" sz="2400" b="1" dirty="0"/>
                    </a:p>
                  </a:txBody>
                  <a:tcPr/>
                </a:tc>
                <a:tc>
                  <a:txBody>
                    <a:bodyPr/>
                    <a:lstStyle/>
                    <a:p>
                      <a:r>
                        <a:rPr lang="en-US" altLang="zh-CN" sz="2400" b="1" dirty="0"/>
                        <a:t>2</a:t>
                      </a:r>
                      <a:endParaRPr lang="zh-CN" altLang="en-US" sz="2400" b="1" dirty="0"/>
                    </a:p>
                  </a:txBody>
                  <a:tcPr/>
                </a:tc>
                <a:extLst>
                  <a:ext uri="{0D108BD9-81ED-4DB2-BD59-A6C34878D82A}">
                    <a16:rowId xmlns:a16="http://schemas.microsoft.com/office/drawing/2014/main" val="10001"/>
                  </a:ext>
                </a:extLst>
              </a:tr>
            </a:tbl>
          </a:graphicData>
        </a:graphic>
      </p:graphicFrame>
      <p:graphicFrame>
        <p:nvGraphicFramePr>
          <p:cNvPr id="2" name="Table 1">
            <a:extLst>
              <a:ext uri="{FF2B5EF4-FFF2-40B4-BE49-F238E27FC236}">
                <a16:creationId xmlns:a16="http://schemas.microsoft.com/office/drawing/2014/main" id="{294EB0A1-B302-4E71-9418-A08995CC6933}"/>
              </a:ext>
            </a:extLst>
          </p:cNvPr>
          <p:cNvGraphicFramePr>
            <a:graphicFrameLocks noGrp="1"/>
          </p:cNvGraphicFramePr>
          <p:nvPr/>
        </p:nvGraphicFramePr>
        <p:xfrm>
          <a:off x="1458336" y="1586146"/>
          <a:ext cx="9163749" cy="2382648"/>
        </p:xfrm>
        <a:graphic>
          <a:graphicData uri="http://schemas.openxmlformats.org/drawingml/2006/table">
            <a:tbl>
              <a:tblPr firstRow="1" bandRow="1">
                <a:tableStyleId>{5C22544A-7EE6-4342-B048-85BDC9FD1C3A}</a:tableStyleId>
              </a:tblPr>
              <a:tblGrid>
                <a:gridCol w="2049176">
                  <a:extLst>
                    <a:ext uri="{9D8B030D-6E8A-4147-A177-3AD203B41FA5}">
                      <a16:colId xmlns:a16="http://schemas.microsoft.com/office/drawing/2014/main" val="1838574093"/>
                    </a:ext>
                  </a:extLst>
                </a:gridCol>
                <a:gridCol w="1616323">
                  <a:extLst>
                    <a:ext uri="{9D8B030D-6E8A-4147-A177-3AD203B41FA5}">
                      <a16:colId xmlns:a16="http://schemas.microsoft.com/office/drawing/2014/main" val="3448429090"/>
                    </a:ext>
                  </a:extLst>
                </a:gridCol>
                <a:gridCol w="1832750">
                  <a:extLst>
                    <a:ext uri="{9D8B030D-6E8A-4147-A177-3AD203B41FA5}">
                      <a16:colId xmlns:a16="http://schemas.microsoft.com/office/drawing/2014/main" val="1409549473"/>
                    </a:ext>
                  </a:extLst>
                </a:gridCol>
                <a:gridCol w="1832750">
                  <a:extLst>
                    <a:ext uri="{9D8B030D-6E8A-4147-A177-3AD203B41FA5}">
                      <a16:colId xmlns:a16="http://schemas.microsoft.com/office/drawing/2014/main" val="1700720889"/>
                    </a:ext>
                  </a:extLst>
                </a:gridCol>
                <a:gridCol w="1832750">
                  <a:extLst>
                    <a:ext uri="{9D8B030D-6E8A-4147-A177-3AD203B41FA5}">
                      <a16:colId xmlns:a16="http://schemas.microsoft.com/office/drawing/2014/main" val="2706089273"/>
                    </a:ext>
                  </a:extLst>
                </a:gridCol>
              </a:tblGrid>
              <a:tr h="595662">
                <a:tc>
                  <a:txBody>
                    <a:bodyPr/>
                    <a:lstStyle/>
                    <a:p>
                      <a:r>
                        <a:rPr lang="zh-CN" altLang="en-US" sz="2000" dirty="0"/>
                        <a:t>算法</a:t>
                      </a:r>
                      <a:r>
                        <a:rPr lang="en-US" altLang="zh-CN" sz="2000" dirty="0"/>
                        <a:t>\</a:t>
                      </a:r>
                      <a:r>
                        <a:rPr lang="zh-CN" altLang="en-US" sz="2000" dirty="0"/>
                        <a:t>数据集</a:t>
                      </a:r>
                    </a:p>
                  </a:txBody>
                  <a:tcPr>
                    <a:solidFill>
                      <a:srgbClr val="203864"/>
                    </a:solidFill>
                  </a:tcPr>
                </a:tc>
                <a:tc>
                  <a:txBody>
                    <a:bodyPr/>
                    <a:lstStyle/>
                    <a:p>
                      <a:r>
                        <a:rPr lang="en-US" altLang="zh-CN" sz="2000" dirty="0"/>
                        <a:t>NIST16</a:t>
                      </a:r>
                      <a:endParaRPr lang="zh-CN" altLang="en-US" sz="2000" dirty="0"/>
                    </a:p>
                  </a:txBody>
                  <a:tcPr>
                    <a:solidFill>
                      <a:srgbClr val="203864"/>
                    </a:solidFill>
                  </a:tcPr>
                </a:tc>
                <a:tc>
                  <a:txBody>
                    <a:bodyPr/>
                    <a:lstStyle/>
                    <a:p>
                      <a:r>
                        <a:rPr lang="en-US" altLang="zh-CN" sz="2000" dirty="0"/>
                        <a:t>Columbia</a:t>
                      </a:r>
                      <a:endParaRPr lang="zh-CN" altLang="en-US" sz="2000" dirty="0"/>
                    </a:p>
                  </a:txBody>
                  <a:tcPr>
                    <a:solidFill>
                      <a:srgbClr val="203864"/>
                    </a:solidFill>
                  </a:tcPr>
                </a:tc>
                <a:tc>
                  <a:txBody>
                    <a:bodyPr/>
                    <a:lstStyle/>
                    <a:p>
                      <a:r>
                        <a:rPr lang="en-US" altLang="zh-CN" sz="2000" dirty="0"/>
                        <a:t>COVER</a:t>
                      </a:r>
                      <a:endParaRPr lang="zh-CN" altLang="en-US" sz="2000" dirty="0"/>
                    </a:p>
                  </a:txBody>
                  <a:tcPr>
                    <a:solidFill>
                      <a:srgbClr val="203864"/>
                    </a:solidFill>
                  </a:tcPr>
                </a:tc>
                <a:tc>
                  <a:txBody>
                    <a:bodyPr/>
                    <a:lstStyle/>
                    <a:p>
                      <a:r>
                        <a:rPr lang="en-US" altLang="zh-CN" sz="2000" dirty="0"/>
                        <a:t>CASIA</a:t>
                      </a:r>
                      <a:endParaRPr lang="zh-CN" altLang="en-US" sz="2000" dirty="0"/>
                    </a:p>
                  </a:txBody>
                  <a:tcPr>
                    <a:solidFill>
                      <a:srgbClr val="203864"/>
                    </a:solidFill>
                  </a:tcPr>
                </a:tc>
                <a:extLst>
                  <a:ext uri="{0D108BD9-81ED-4DB2-BD59-A6C34878D82A}">
                    <a16:rowId xmlns:a16="http://schemas.microsoft.com/office/drawing/2014/main" val="1375185393"/>
                  </a:ext>
                </a:extLst>
              </a:tr>
              <a:tr h="595662">
                <a:tc>
                  <a:txBody>
                    <a:bodyPr/>
                    <a:lstStyle/>
                    <a:p>
                      <a:r>
                        <a:rPr lang="en-US" altLang="zh-CN" sz="2000" b="1" dirty="0"/>
                        <a:t>NOI1</a:t>
                      </a:r>
                      <a:endParaRPr lang="zh-CN" altLang="en-US" sz="2000" b="1" dirty="0"/>
                    </a:p>
                  </a:txBody>
                  <a:tcPr/>
                </a:tc>
                <a:tc>
                  <a:txBody>
                    <a:bodyPr/>
                    <a:lstStyle/>
                    <a:p>
                      <a:r>
                        <a:rPr lang="en-US" altLang="zh-CN" sz="2000" b="1" dirty="0"/>
                        <a:t>0.285</a:t>
                      </a:r>
                      <a:endParaRPr lang="zh-CN" altLang="en-US" sz="2000" b="1" dirty="0"/>
                    </a:p>
                  </a:txBody>
                  <a:tcPr/>
                </a:tc>
                <a:tc>
                  <a:txBody>
                    <a:bodyPr/>
                    <a:lstStyle/>
                    <a:p>
                      <a:r>
                        <a:rPr lang="en-US" altLang="zh-CN" sz="2000" b="1" dirty="0"/>
                        <a:t>0.574</a:t>
                      </a:r>
                      <a:endParaRPr lang="zh-CN" altLang="en-US" sz="2000" b="1" dirty="0"/>
                    </a:p>
                  </a:txBody>
                  <a:tcPr/>
                </a:tc>
                <a:tc>
                  <a:txBody>
                    <a:bodyPr/>
                    <a:lstStyle/>
                    <a:p>
                      <a:r>
                        <a:rPr lang="en-US" altLang="zh-CN" sz="2000" b="1" dirty="0"/>
                        <a:t>0.269</a:t>
                      </a:r>
                      <a:endParaRPr lang="zh-CN" altLang="en-US" sz="2000" b="1" dirty="0"/>
                    </a:p>
                  </a:txBody>
                  <a:tcPr/>
                </a:tc>
                <a:tc>
                  <a:txBody>
                    <a:bodyPr/>
                    <a:lstStyle/>
                    <a:p>
                      <a:r>
                        <a:rPr lang="en-US" altLang="zh-CN" sz="2000" b="1" dirty="0"/>
                        <a:t>0.263</a:t>
                      </a:r>
                      <a:endParaRPr lang="zh-CN" altLang="en-US" sz="2000" b="1" dirty="0"/>
                    </a:p>
                  </a:txBody>
                  <a:tcPr/>
                </a:tc>
                <a:extLst>
                  <a:ext uri="{0D108BD9-81ED-4DB2-BD59-A6C34878D82A}">
                    <a16:rowId xmlns:a16="http://schemas.microsoft.com/office/drawing/2014/main" val="2383760679"/>
                  </a:ext>
                </a:extLst>
              </a:tr>
              <a:tr h="595662">
                <a:tc>
                  <a:txBody>
                    <a:bodyPr/>
                    <a:lstStyle/>
                    <a:p>
                      <a:r>
                        <a:rPr lang="en-US" altLang="zh-CN" sz="2000" b="1" dirty="0"/>
                        <a:t>RGB-Net</a:t>
                      </a:r>
                      <a:endParaRPr lang="zh-CN" altLang="en-US" sz="2000" b="1" dirty="0"/>
                    </a:p>
                  </a:txBody>
                  <a:tcPr/>
                </a:tc>
                <a:tc>
                  <a:txBody>
                    <a:bodyPr/>
                    <a:lstStyle/>
                    <a:p>
                      <a:r>
                        <a:rPr lang="en-US" altLang="zh-CN" sz="2000" b="1" dirty="0"/>
                        <a:t>0.567</a:t>
                      </a:r>
                      <a:endParaRPr lang="zh-CN" altLang="en-US" sz="2000" b="1" dirty="0"/>
                    </a:p>
                  </a:txBody>
                  <a:tcPr/>
                </a:tc>
                <a:tc>
                  <a:txBody>
                    <a:bodyPr/>
                    <a:lstStyle/>
                    <a:p>
                      <a:r>
                        <a:rPr lang="en-US" altLang="zh-CN" sz="2000" b="1" dirty="0"/>
                        <a:t>0.585</a:t>
                      </a:r>
                      <a:endParaRPr lang="zh-CN" altLang="en-US" sz="2000" b="1" dirty="0"/>
                    </a:p>
                  </a:txBody>
                  <a:tcPr/>
                </a:tc>
                <a:tc>
                  <a:txBody>
                    <a:bodyPr/>
                    <a:lstStyle/>
                    <a:p>
                      <a:r>
                        <a:rPr lang="en-US" altLang="zh-CN" sz="2000" b="1" dirty="0"/>
                        <a:t>0.391</a:t>
                      </a:r>
                      <a:endParaRPr lang="zh-CN" altLang="en-US" sz="2000" b="1" dirty="0"/>
                    </a:p>
                  </a:txBody>
                  <a:tcPr/>
                </a:tc>
                <a:tc>
                  <a:txBody>
                    <a:bodyPr/>
                    <a:lstStyle/>
                    <a:p>
                      <a:r>
                        <a:rPr lang="en-US" altLang="zh-CN" sz="2000" b="1" dirty="0"/>
                        <a:t>0.392</a:t>
                      </a:r>
                      <a:endParaRPr lang="zh-CN" altLang="en-US" sz="2000" b="1" dirty="0"/>
                    </a:p>
                  </a:txBody>
                  <a:tcPr/>
                </a:tc>
                <a:extLst>
                  <a:ext uri="{0D108BD9-81ED-4DB2-BD59-A6C34878D82A}">
                    <a16:rowId xmlns:a16="http://schemas.microsoft.com/office/drawing/2014/main" val="310284427"/>
                  </a:ext>
                </a:extLst>
              </a:tr>
              <a:tr h="595662">
                <a:tc>
                  <a:txBody>
                    <a:bodyPr/>
                    <a:lstStyle/>
                    <a:p>
                      <a:r>
                        <a:rPr lang="en-US" altLang="zh-CN" sz="2000" b="1" dirty="0"/>
                        <a:t>RGB-N</a:t>
                      </a:r>
                      <a:endParaRPr lang="zh-CN" altLang="en-US" sz="2000" b="1" dirty="0"/>
                    </a:p>
                  </a:txBody>
                  <a:tcPr/>
                </a:tc>
                <a:tc>
                  <a:txBody>
                    <a:bodyPr/>
                    <a:lstStyle/>
                    <a:p>
                      <a:r>
                        <a:rPr lang="en-US" altLang="zh-CN" sz="2000" b="1" dirty="0"/>
                        <a:t>0.722</a:t>
                      </a:r>
                      <a:endParaRPr lang="zh-CN" altLang="en-US" sz="2000" b="1" dirty="0"/>
                    </a:p>
                  </a:txBody>
                  <a:tcPr/>
                </a:tc>
                <a:tc>
                  <a:txBody>
                    <a:bodyPr/>
                    <a:lstStyle/>
                    <a:p>
                      <a:r>
                        <a:rPr lang="en-US" altLang="zh-CN" sz="2000" b="1" dirty="0"/>
                        <a:t>0.697</a:t>
                      </a:r>
                      <a:endParaRPr lang="zh-CN" altLang="en-US" sz="2000" b="1" dirty="0"/>
                    </a:p>
                  </a:txBody>
                  <a:tcPr/>
                </a:tc>
                <a:tc>
                  <a:txBody>
                    <a:bodyPr/>
                    <a:lstStyle/>
                    <a:p>
                      <a:r>
                        <a:rPr lang="en-US" altLang="zh-CN" sz="2000" b="1" dirty="0"/>
                        <a:t>0.437</a:t>
                      </a:r>
                      <a:endParaRPr lang="zh-CN" altLang="en-US" sz="2000" b="1" dirty="0"/>
                    </a:p>
                  </a:txBody>
                  <a:tcPr/>
                </a:tc>
                <a:tc>
                  <a:txBody>
                    <a:bodyPr/>
                    <a:lstStyle/>
                    <a:p>
                      <a:r>
                        <a:rPr lang="en-US" altLang="zh-CN" sz="2000" b="1" dirty="0"/>
                        <a:t>0.408</a:t>
                      </a:r>
                      <a:endParaRPr lang="zh-CN" altLang="en-US" sz="2000" b="1" dirty="0"/>
                    </a:p>
                  </a:txBody>
                  <a:tcPr/>
                </a:tc>
                <a:extLst>
                  <a:ext uri="{0D108BD9-81ED-4DB2-BD59-A6C34878D82A}">
                    <a16:rowId xmlns:a16="http://schemas.microsoft.com/office/drawing/2014/main" val="4039370784"/>
                  </a:ext>
                </a:extLst>
              </a:tr>
            </a:tbl>
          </a:graphicData>
        </a:graphic>
      </p:graphicFrame>
      <p:sp>
        <p:nvSpPr>
          <p:cNvPr id="19" name="文本框 57">
            <a:extLst>
              <a:ext uri="{FF2B5EF4-FFF2-40B4-BE49-F238E27FC236}">
                <a16:creationId xmlns:a16="http://schemas.microsoft.com/office/drawing/2014/main" id="{8B7473A8-B490-4A07-A518-9468E352C116}"/>
              </a:ext>
            </a:extLst>
          </p:cNvPr>
          <p:cNvSpPr txBox="1"/>
          <p:nvPr/>
        </p:nvSpPr>
        <p:spPr>
          <a:xfrm>
            <a:off x="718070" y="4898439"/>
            <a:ext cx="10888063" cy="646331"/>
          </a:xfrm>
          <a:prstGeom prst="rect">
            <a:avLst/>
          </a:prstGeom>
          <a:noFill/>
          <a:ln w="25400">
            <a:solidFill>
              <a:schemeClr val="tx2"/>
            </a:solidFill>
          </a:ln>
        </p:spPr>
        <p:txBody>
          <a:bodyPr wrap="square">
            <a:spAutoFit/>
          </a:bodyPr>
          <a:lstStyle/>
          <a:p>
            <a:pPr indent="355600"/>
            <a:r>
              <a:rPr lang="zh-CN" altLang="en-US" dirty="0">
                <a:latin typeface="微软雅黑" panose="020B0503020204020204" charset="-122"/>
                <a:ea typeface="微软雅黑" panose="020B0503020204020204" charset="-122"/>
                <a:cs typeface="微软雅黑" panose="020B0503020204020204" charset="-122"/>
              </a:rPr>
              <a:t>对本模块算法在自建数据集（来自微博已发布的</a:t>
            </a:r>
            <a:r>
              <a:rPr lang="en-US" altLang="zh-CN" dirty="0">
                <a:latin typeface="微软雅黑" panose="020B0503020204020204" charset="-122"/>
                <a:ea typeface="微软雅黑" panose="020B0503020204020204" charset="-122"/>
                <a:cs typeface="微软雅黑" panose="020B0503020204020204" charset="-122"/>
              </a:rPr>
              <a:t>7954</a:t>
            </a:r>
            <a:r>
              <a:rPr lang="zh-CN" altLang="en-US" dirty="0">
                <a:latin typeface="微软雅黑" panose="020B0503020204020204" charset="-122"/>
                <a:ea typeface="微软雅黑" panose="020B0503020204020204" charset="-122"/>
                <a:cs typeface="微软雅黑" panose="020B0503020204020204" charset="-122"/>
              </a:rPr>
              <a:t>张图片）进行检测，检测出</a:t>
            </a:r>
            <a:r>
              <a:rPr lang="en-US" altLang="zh-CN" dirty="0">
                <a:latin typeface="微软雅黑" panose="020B0503020204020204" charset="-122"/>
                <a:ea typeface="微软雅黑" panose="020B0503020204020204" charset="-122"/>
                <a:cs typeface="微软雅黑" panose="020B0503020204020204" charset="-122"/>
              </a:rPr>
              <a:t>79</a:t>
            </a:r>
            <a:r>
              <a:rPr lang="zh-CN" altLang="en-US" dirty="0">
                <a:latin typeface="微软雅黑" panose="020B0503020204020204" charset="-122"/>
                <a:ea typeface="微软雅黑" panose="020B0503020204020204" charset="-122"/>
                <a:cs typeface="微软雅黑" panose="020B0503020204020204" charset="-122"/>
              </a:rPr>
              <a:t>张被篡改图片，</a:t>
            </a:r>
            <a:r>
              <a:rPr lang="en-US" altLang="zh-CN" dirty="0">
                <a:latin typeface="微软雅黑" panose="020B0503020204020204" charset="-122"/>
                <a:ea typeface="微软雅黑" panose="020B0503020204020204" charset="-122"/>
                <a:cs typeface="微软雅黑" panose="020B0503020204020204" charset="-122"/>
              </a:rPr>
              <a:t>9</a:t>
            </a:r>
            <a:r>
              <a:rPr lang="zh-CN" altLang="en-US" dirty="0">
                <a:latin typeface="微软雅黑" panose="020B0503020204020204" charset="-122"/>
                <a:ea typeface="微软雅黑" panose="020B0503020204020204" charset="-122"/>
                <a:cs typeface="微软雅黑" panose="020B0503020204020204" charset="-122"/>
              </a:rPr>
              <a:t>张误报，准确率可达</a:t>
            </a:r>
            <a:r>
              <a:rPr lang="en-US" altLang="zh-CN" dirty="0">
                <a:latin typeface="微软雅黑" panose="020B0503020204020204" charset="-122"/>
                <a:ea typeface="微软雅黑" panose="020B0503020204020204" charset="-122"/>
                <a:cs typeface="微软雅黑" panose="020B0503020204020204" charset="-122"/>
              </a:rPr>
              <a:t>88.6%</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3" name="Rectangle 2">
            <a:extLst>
              <a:ext uri="{FF2B5EF4-FFF2-40B4-BE49-F238E27FC236}">
                <a16:creationId xmlns:a16="http://schemas.microsoft.com/office/drawing/2014/main" id="{14B248F6-0CE4-4BE0-894F-F6FDEE387448}"/>
              </a:ext>
            </a:extLst>
          </p:cNvPr>
          <p:cNvSpPr/>
          <p:nvPr/>
        </p:nvSpPr>
        <p:spPr>
          <a:xfrm>
            <a:off x="1156774" y="3332480"/>
            <a:ext cx="9887394" cy="593717"/>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C920BAAC-35FF-43E7-9C54-C54DD0EF1379}"/>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0" name="燕尾形 4">
            <a:extLst>
              <a:ext uri="{FF2B5EF4-FFF2-40B4-BE49-F238E27FC236}">
                <a16:creationId xmlns:a16="http://schemas.microsoft.com/office/drawing/2014/main" id="{E76324E7-25E2-4E09-8B7E-45C6558EACEC}"/>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1" name="燕尾形 5">
            <a:extLst>
              <a:ext uri="{FF2B5EF4-FFF2-40B4-BE49-F238E27FC236}">
                <a16:creationId xmlns:a16="http://schemas.microsoft.com/office/drawing/2014/main" id="{0EA95E1D-04F3-4928-A69B-01036A90E2B6}"/>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22" name="燕尾形 6">
            <a:extLst>
              <a:ext uri="{FF2B5EF4-FFF2-40B4-BE49-F238E27FC236}">
                <a16:creationId xmlns:a16="http://schemas.microsoft.com/office/drawing/2014/main" id="{D258EC13-3A27-4DF9-9446-1371A5A399FF}"/>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3" name="直接连接符 22">
            <a:extLst>
              <a:ext uri="{FF2B5EF4-FFF2-40B4-BE49-F238E27FC236}">
                <a16:creationId xmlns:a16="http://schemas.microsoft.com/office/drawing/2014/main" id="{DE6C211A-0E7C-4E1D-935A-3FE30A8E5AEE}"/>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4" name="燕尾形 6">
            <a:extLst>
              <a:ext uri="{FF2B5EF4-FFF2-40B4-BE49-F238E27FC236}">
                <a16:creationId xmlns:a16="http://schemas.microsoft.com/office/drawing/2014/main" id="{CF503FC5-8078-4267-A1EB-153D04B94541}"/>
              </a:ext>
            </a:extLst>
          </p:cNvPr>
          <p:cNvSpPr/>
          <p:nvPr/>
        </p:nvSpPr>
        <p:spPr>
          <a:xfrm>
            <a:off x="8054959" y="30335"/>
            <a:ext cx="2482909"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25" name="燕尾形 6">
            <a:extLst>
              <a:ext uri="{FF2B5EF4-FFF2-40B4-BE49-F238E27FC236}">
                <a16:creationId xmlns:a16="http://schemas.microsoft.com/office/drawing/2014/main" id="{4BEA0670-D6AC-494F-A836-7EFD8246FBCA}"/>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26" name="燕尾形 6">
            <a:extLst>
              <a:ext uri="{FF2B5EF4-FFF2-40B4-BE49-F238E27FC236}">
                <a16:creationId xmlns:a16="http://schemas.microsoft.com/office/drawing/2014/main" id="{BD0E7660-3088-4ED4-85BC-AAAB62789F3F}"/>
              </a:ext>
            </a:extLst>
          </p:cNvPr>
          <p:cNvSpPr/>
          <p:nvPr/>
        </p:nvSpPr>
        <p:spPr>
          <a:xfrm>
            <a:off x="6350340" y="29485"/>
            <a:ext cx="1851418"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27" name="文本框 26">
            <a:extLst>
              <a:ext uri="{FF2B5EF4-FFF2-40B4-BE49-F238E27FC236}">
                <a16:creationId xmlns:a16="http://schemas.microsoft.com/office/drawing/2014/main" id="{874596FB-CFFA-41BB-88F6-0CDD92456ABF}"/>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8" name="Rectangle 8">
            <a:extLst>
              <a:ext uri="{FF2B5EF4-FFF2-40B4-BE49-F238E27FC236}">
                <a16:creationId xmlns:a16="http://schemas.microsoft.com/office/drawing/2014/main" id="{7D46C054-1AD4-4999-BC1A-2CE11E3E43EE}"/>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32" name="Rectangle 58">
            <a:extLst>
              <a:ext uri="{FF2B5EF4-FFF2-40B4-BE49-F238E27FC236}">
                <a16:creationId xmlns:a16="http://schemas.microsoft.com/office/drawing/2014/main" id="{84CBA4C6-1841-4DA9-9720-5687888F2259}"/>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376006098"/>
      </p:ext>
    </p:extLst>
  </p:cSld>
  <p:clrMapOvr>
    <a:masterClrMapping/>
  </p:clrMapOvr>
  <p:transition advTm="917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09236" y="6323150"/>
            <a:ext cx="11973528" cy="307777"/>
          </a:xfrm>
          <a:prstGeom prst="rect">
            <a:avLst/>
          </a:prstGeom>
          <a:noFill/>
        </p:spPr>
        <p:txBody>
          <a:bodyPr wrap="square" rtlCol="0">
            <a:spAutoFit/>
          </a:bodyPr>
          <a:lstStyle/>
          <a:p>
            <a:r>
              <a:rPr lang="en-US" altLang="zh-CN" sz="1400" dirty="0"/>
              <a:t>[7]E Müller-</a:t>
            </a:r>
            <a:r>
              <a:rPr lang="en-US" altLang="zh-CN" sz="1400" dirty="0" err="1"/>
              <a:t>Budack</a:t>
            </a:r>
            <a:r>
              <a:rPr lang="en-US" altLang="zh-CN" sz="1400" dirty="0"/>
              <a:t>,  </a:t>
            </a:r>
            <a:r>
              <a:rPr lang="en-US" altLang="zh-CN" sz="1400" dirty="0" err="1"/>
              <a:t>Theiner</a:t>
            </a:r>
            <a:r>
              <a:rPr lang="en-US" altLang="zh-CN" sz="1400" dirty="0"/>
              <a:t> J ,  </a:t>
            </a:r>
            <a:r>
              <a:rPr lang="en-US" altLang="zh-CN" sz="1400" dirty="0" err="1"/>
              <a:t>Diering</a:t>
            </a:r>
            <a:r>
              <a:rPr lang="en-US" altLang="zh-CN" sz="1400" dirty="0"/>
              <a:t> S , et al. Multimodal Analytics for Real-world News using Measures of Cross-modal Entity Consistency[J].  2020.</a:t>
            </a:r>
            <a:endParaRPr lang="zh-CN" altLang="en-US" sz="1400" dirty="0"/>
          </a:p>
        </p:txBody>
      </p:sp>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l="4047" t="6551" r="2520" b="2273"/>
          <a:stretch>
            <a:fillRect/>
          </a:stretch>
        </p:blipFill>
        <p:spPr>
          <a:xfrm>
            <a:off x="165723" y="3027374"/>
            <a:ext cx="7969370" cy="2782594"/>
          </a:xfrm>
          <a:prstGeom prst="rect">
            <a:avLst/>
          </a:prstGeom>
        </p:spPr>
      </p:pic>
      <p:sp>
        <p:nvSpPr>
          <p:cNvPr id="21" name="文本框 20"/>
          <p:cNvSpPr txBox="1"/>
          <p:nvPr/>
        </p:nvSpPr>
        <p:spPr>
          <a:xfrm>
            <a:off x="1029814" y="1973980"/>
            <a:ext cx="4756463" cy="707886"/>
          </a:xfrm>
          <a:prstGeom prst="rect">
            <a:avLst/>
          </a:prstGeom>
          <a:noFill/>
        </p:spPr>
        <p:txBody>
          <a:bodyPr wrap="square" rtlCol="0">
            <a:spAutoFit/>
          </a:bodyPr>
          <a:lstStyle/>
          <a:p>
            <a:pPr algn="ctr"/>
            <a:r>
              <a:rPr lang="zh-CN" altLang="en-US" sz="2000" b="1" dirty="0">
                <a:solidFill>
                  <a:schemeClr val="tx2"/>
                </a:solidFill>
                <a:latin typeface="Microsoft YaHei UI" panose="020B0503020204020204" pitchFamily="34" charset="-122"/>
                <a:ea typeface="Microsoft YaHei UI" panose="020B0503020204020204" pitchFamily="34" charset="-122"/>
              </a:rPr>
              <a:t>原先思路</a:t>
            </a:r>
            <a:r>
              <a:rPr lang="zh-CN" altLang="en-US" sz="2000" dirty="0">
                <a:latin typeface="Microsoft YaHei UI" panose="020B0503020204020204" pitchFamily="34" charset="-122"/>
                <a:ea typeface="Microsoft YaHei UI" panose="020B0503020204020204" pitchFamily="34" charset="-122"/>
              </a:rPr>
              <a:t>：在</a:t>
            </a:r>
            <a:r>
              <a:rPr lang="zh-CN" altLang="en-US" sz="2000" b="1" dirty="0">
                <a:solidFill>
                  <a:srgbClr val="FF0000"/>
                </a:solidFill>
                <a:latin typeface="Microsoft YaHei UI" panose="020B0503020204020204" pitchFamily="34" charset="-122"/>
                <a:ea typeface="Microsoft YaHei UI" panose="020B0503020204020204" pitchFamily="34" charset="-122"/>
              </a:rPr>
              <a:t>搜索引擎</a:t>
            </a:r>
            <a:r>
              <a:rPr lang="zh-CN" altLang="en-US" sz="2000" dirty="0">
                <a:latin typeface="Microsoft YaHei UI" panose="020B0503020204020204" pitchFamily="34" charset="-122"/>
                <a:ea typeface="Microsoft YaHei UI" panose="020B0503020204020204" pitchFamily="34" charset="-122"/>
              </a:rPr>
              <a:t>上搜索</a:t>
            </a:r>
            <a:r>
              <a:rPr lang="zh-CN" altLang="en-US" sz="2000" b="1" dirty="0">
                <a:solidFill>
                  <a:srgbClr val="FF0000"/>
                </a:solidFill>
                <a:latin typeface="Microsoft YaHei UI" panose="020B0503020204020204" pitchFamily="34" charset="-122"/>
                <a:ea typeface="Microsoft YaHei UI" panose="020B0503020204020204" pitchFamily="34" charset="-122"/>
              </a:rPr>
              <a:t>文本</a:t>
            </a:r>
            <a:r>
              <a:rPr lang="zh-CN" altLang="en-US" sz="2000" dirty="0">
                <a:latin typeface="Microsoft YaHei UI" panose="020B0503020204020204" pitchFamily="34" charset="-122"/>
                <a:ea typeface="Microsoft YaHei UI" panose="020B0503020204020204" pitchFamily="34" charset="-122"/>
              </a:rPr>
              <a:t>得到图片，再与文本原配图进行对比</a:t>
            </a:r>
            <a:r>
              <a:rPr lang="en-US" altLang="zh-CN" sz="1600" b="1" baseline="60000" dirty="0">
                <a:latin typeface="Microsoft YaHei UI" panose="020B0503020204020204" pitchFamily="34" charset="-122"/>
                <a:ea typeface="Microsoft YaHei UI" panose="020B0503020204020204" pitchFamily="34" charset="-122"/>
              </a:rPr>
              <a:t>[7]</a:t>
            </a:r>
            <a:endParaRPr lang="zh-CN" altLang="en-US" sz="2000" b="1" baseline="60000" dirty="0">
              <a:latin typeface="Microsoft YaHei UI" panose="020B0503020204020204" pitchFamily="34" charset="-122"/>
              <a:ea typeface="Microsoft YaHei UI" panose="020B0503020204020204" pitchFamily="34" charset="-122"/>
            </a:endParaRPr>
          </a:p>
        </p:txBody>
      </p:sp>
      <p:sp>
        <p:nvSpPr>
          <p:cNvPr id="22" name="文本框 21"/>
          <p:cNvSpPr txBox="1"/>
          <p:nvPr/>
        </p:nvSpPr>
        <p:spPr>
          <a:xfrm>
            <a:off x="3408045" y="935695"/>
            <a:ext cx="6336452"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基于溯源的盗图新闻检测</a:t>
            </a:r>
          </a:p>
        </p:txBody>
      </p:sp>
      <p:sp>
        <p:nvSpPr>
          <p:cNvPr id="23" name="箭头: 下 22"/>
          <p:cNvSpPr/>
          <p:nvPr/>
        </p:nvSpPr>
        <p:spPr>
          <a:xfrm rot="16200000">
            <a:off x="6564894" y="1874237"/>
            <a:ext cx="584775" cy="977548"/>
          </a:xfrm>
          <a:prstGeom prst="downArrow">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884810" y="2009068"/>
            <a:ext cx="3953731" cy="707886"/>
          </a:xfrm>
          <a:prstGeom prst="rect">
            <a:avLst/>
          </a:prstGeom>
          <a:noFill/>
        </p:spPr>
        <p:txBody>
          <a:bodyPr wrap="square" rtlCol="0">
            <a:spAutoFit/>
          </a:bodyPr>
          <a:lstStyle/>
          <a:p>
            <a:r>
              <a:rPr lang="zh-CN" altLang="en-US" sz="2000" b="1" dirty="0">
                <a:solidFill>
                  <a:srgbClr val="FF0000"/>
                </a:solidFill>
                <a:latin typeface="Microsoft YaHei UI" panose="020B0503020204020204" pitchFamily="34" charset="-122"/>
                <a:ea typeface="Microsoft YaHei UI" panose="020B0503020204020204" pitchFamily="34" charset="-122"/>
              </a:rPr>
              <a:t>局限性</a:t>
            </a:r>
            <a:r>
              <a:rPr lang="zh-CN" altLang="en-US" sz="2000" dirty="0">
                <a:latin typeface="Microsoft YaHei UI" panose="020B0503020204020204" pitchFamily="34" charset="-122"/>
                <a:ea typeface="Microsoft YaHei UI" panose="020B0503020204020204" pitchFamily="34" charset="-122"/>
              </a:rPr>
              <a:t>：只能对</a:t>
            </a:r>
            <a:r>
              <a:rPr lang="zh-CN" altLang="en-US" sz="2000" b="1" dirty="0">
                <a:solidFill>
                  <a:schemeClr val="tx2"/>
                </a:solidFill>
                <a:latin typeface="Microsoft YaHei UI" panose="020B0503020204020204" pitchFamily="34" charset="-122"/>
                <a:ea typeface="Microsoft YaHei UI" panose="020B0503020204020204" pitchFamily="34" charset="-122"/>
              </a:rPr>
              <a:t>人脸</a:t>
            </a:r>
            <a:r>
              <a:rPr lang="zh-CN" altLang="en-US" sz="2000" dirty="0">
                <a:latin typeface="Microsoft YaHei UI" panose="020B0503020204020204" pitchFamily="34" charset="-122"/>
                <a:ea typeface="Microsoft YaHei UI" panose="020B0503020204020204" pitchFamily="34" charset="-122"/>
              </a:rPr>
              <a:t>或</a:t>
            </a:r>
            <a:r>
              <a:rPr lang="zh-CN" altLang="en-US" sz="2000" b="1" dirty="0">
                <a:solidFill>
                  <a:schemeClr val="tx2"/>
                </a:solidFill>
                <a:latin typeface="Microsoft YaHei UI" panose="020B0503020204020204" pitchFamily="34" charset="-122"/>
                <a:ea typeface="Microsoft YaHei UI" panose="020B0503020204020204" pitchFamily="34" charset="-122"/>
              </a:rPr>
              <a:t>特定物品</a:t>
            </a:r>
            <a:r>
              <a:rPr lang="zh-CN" altLang="en-US" sz="2000" dirty="0">
                <a:latin typeface="Microsoft YaHei UI" panose="020B0503020204020204" pitchFamily="34" charset="-122"/>
                <a:ea typeface="Microsoft YaHei UI" panose="020B0503020204020204" pitchFamily="34" charset="-122"/>
              </a:rPr>
              <a:t>进行检测，不适应于微博场景</a:t>
            </a:r>
          </a:p>
        </p:txBody>
      </p:sp>
      <p:sp>
        <p:nvSpPr>
          <p:cNvPr id="25" name="箭头: 下 24"/>
          <p:cNvSpPr/>
          <p:nvPr/>
        </p:nvSpPr>
        <p:spPr>
          <a:xfrm>
            <a:off x="9889860" y="3306976"/>
            <a:ext cx="517788" cy="1015663"/>
          </a:xfrm>
          <a:prstGeom prst="downArrow">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8135093" y="4514836"/>
            <a:ext cx="3953730" cy="1015663"/>
          </a:xfrm>
          <a:prstGeom prst="rect">
            <a:avLst/>
          </a:prstGeom>
          <a:noFill/>
        </p:spPr>
        <p:txBody>
          <a:bodyPr wrap="square" rtlCol="0">
            <a:spAutoFit/>
          </a:bodyPr>
          <a:lstStyle/>
          <a:p>
            <a:pPr algn="ctr"/>
            <a:r>
              <a:rPr lang="zh-CN" altLang="en-US" sz="2000" dirty="0">
                <a:latin typeface="Microsoft YaHei UI" panose="020B0503020204020204" pitchFamily="34" charset="-122"/>
                <a:ea typeface="Microsoft YaHei UI" panose="020B0503020204020204" pitchFamily="34" charset="-122"/>
              </a:rPr>
              <a:t>沿用</a:t>
            </a:r>
            <a:r>
              <a:rPr lang="zh-CN" altLang="en-US" sz="2000" b="1" dirty="0">
                <a:solidFill>
                  <a:srgbClr val="FF0000"/>
                </a:solidFill>
                <a:latin typeface="Microsoft YaHei UI" panose="020B0503020204020204" pitchFamily="34" charset="-122"/>
                <a:ea typeface="Microsoft YaHei UI" panose="020B0503020204020204" pitchFamily="34" charset="-122"/>
              </a:rPr>
              <a:t>加入搜索引擎</a:t>
            </a:r>
            <a:r>
              <a:rPr lang="zh-CN" altLang="en-US" sz="2000" dirty="0">
                <a:latin typeface="Microsoft YaHei UI" panose="020B0503020204020204" pitchFamily="34" charset="-122"/>
                <a:ea typeface="Microsoft YaHei UI" panose="020B0503020204020204" pitchFamily="34" charset="-122"/>
              </a:rPr>
              <a:t>的思路</a:t>
            </a:r>
            <a:endParaRPr lang="en-US" altLang="zh-CN" sz="2000" dirty="0">
              <a:latin typeface="Microsoft YaHei UI" panose="020B0503020204020204" pitchFamily="34" charset="-122"/>
              <a:ea typeface="Microsoft YaHei UI" panose="020B0503020204020204" pitchFamily="34" charset="-122"/>
            </a:endParaRPr>
          </a:p>
          <a:p>
            <a:pPr algn="ctr"/>
            <a:endParaRPr lang="en-US" altLang="zh-CN" sz="2000" dirty="0">
              <a:latin typeface="Microsoft YaHei UI" panose="020B0503020204020204" pitchFamily="34" charset="-122"/>
              <a:ea typeface="Microsoft YaHei UI" panose="020B0503020204020204" pitchFamily="34" charset="-122"/>
            </a:endParaRPr>
          </a:p>
          <a:p>
            <a:pPr algn="ctr"/>
            <a:r>
              <a:rPr lang="zh-CN" altLang="en-US" sz="2000" dirty="0">
                <a:latin typeface="Microsoft YaHei UI" panose="020B0503020204020204" pitchFamily="34" charset="-122"/>
                <a:ea typeface="Microsoft YaHei UI" panose="020B0503020204020204" pitchFamily="34" charset="-122"/>
              </a:rPr>
              <a:t>用</a:t>
            </a:r>
            <a:r>
              <a:rPr lang="en-US" altLang="zh-CN" sz="2000" b="1" dirty="0">
                <a:solidFill>
                  <a:srgbClr val="FF0000"/>
                </a:solidFill>
                <a:latin typeface="Microsoft YaHei UI" panose="020B0503020204020204" pitchFamily="34" charset="-122"/>
                <a:ea typeface="Microsoft YaHei UI" panose="020B0503020204020204" pitchFamily="34" charset="-122"/>
              </a:rPr>
              <a:t>[</a:t>
            </a:r>
            <a:r>
              <a:rPr lang="zh-CN" altLang="en-US" sz="2000" b="1" dirty="0">
                <a:solidFill>
                  <a:srgbClr val="FF0000"/>
                </a:solidFill>
                <a:latin typeface="Microsoft YaHei UI" panose="020B0503020204020204" pitchFamily="34" charset="-122"/>
                <a:ea typeface="Microsoft YaHei UI" panose="020B0503020204020204" pitchFamily="34" charset="-122"/>
              </a:rPr>
              <a:t>以图搜文</a:t>
            </a:r>
            <a:r>
              <a:rPr lang="en-US" altLang="zh-CN" sz="2000" b="1" dirty="0">
                <a:solidFill>
                  <a:srgbClr val="FF0000"/>
                </a:solidFill>
                <a:latin typeface="Microsoft YaHei UI" panose="020B0503020204020204" pitchFamily="34" charset="-122"/>
                <a:ea typeface="Microsoft YaHei UI" panose="020B0503020204020204" pitchFamily="34" charset="-122"/>
              </a:rPr>
              <a:t>]</a:t>
            </a:r>
            <a:r>
              <a:rPr lang="zh-CN" altLang="en-US" sz="2000" dirty="0">
                <a:latin typeface="Microsoft YaHei UI" panose="020B0503020204020204" pitchFamily="34" charset="-122"/>
                <a:ea typeface="Microsoft YaHei UI" panose="020B0503020204020204" pitchFamily="34" charset="-122"/>
              </a:rPr>
              <a:t>代替</a:t>
            </a:r>
            <a:r>
              <a:rPr lang="en-US" altLang="zh-CN" sz="2000" b="1" dirty="0">
                <a:solidFill>
                  <a:srgbClr val="FF0000"/>
                </a:solidFill>
                <a:latin typeface="Microsoft YaHei UI" panose="020B0503020204020204" pitchFamily="34" charset="-122"/>
                <a:ea typeface="Microsoft YaHei UI" panose="020B0503020204020204" pitchFamily="34" charset="-122"/>
              </a:rPr>
              <a:t>[</a:t>
            </a:r>
            <a:r>
              <a:rPr lang="zh-CN" altLang="en-US" sz="2000" b="1" dirty="0">
                <a:solidFill>
                  <a:srgbClr val="FF0000"/>
                </a:solidFill>
                <a:latin typeface="Microsoft YaHei UI" panose="020B0503020204020204" pitchFamily="34" charset="-122"/>
                <a:ea typeface="Microsoft YaHei UI" panose="020B0503020204020204" pitchFamily="34" charset="-122"/>
              </a:rPr>
              <a:t>以文搜图</a:t>
            </a:r>
            <a:r>
              <a:rPr lang="en-US" altLang="zh-CN" sz="2000" b="1" dirty="0">
                <a:solidFill>
                  <a:srgbClr val="FF0000"/>
                </a:solidFill>
                <a:latin typeface="Microsoft YaHei UI" panose="020B0503020204020204" pitchFamily="34" charset="-122"/>
                <a:ea typeface="Microsoft YaHei UI" panose="020B0503020204020204" pitchFamily="34" charset="-122"/>
              </a:rPr>
              <a:t>]</a:t>
            </a:r>
            <a:endParaRPr lang="zh-CN" altLang="en-US" sz="2000" b="1" dirty="0">
              <a:solidFill>
                <a:srgbClr val="FF0000"/>
              </a:solidFill>
              <a:latin typeface="Microsoft YaHei UI" panose="020B0503020204020204" pitchFamily="34" charset="-122"/>
              <a:ea typeface="Microsoft YaHei UI" panose="020B0503020204020204" pitchFamily="34" charset="-122"/>
            </a:endParaRPr>
          </a:p>
        </p:txBody>
      </p:sp>
      <p:sp>
        <p:nvSpPr>
          <p:cNvPr id="27" name="文本框 26">
            <a:extLst>
              <a:ext uri="{FF2B5EF4-FFF2-40B4-BE49-F238E27FC236}">
                <a16:creationId xmlns:a16="http://schemas.microsoft.com/office/drawing/2014/main" id="{9728CE06-DAAF-4BD6-BDFE-2BCC953BB070}"/>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8" name="燕尾形 4">
            <a:extLst>
              <a:ext uri="{FF2B5EF4-FFF2-40B4-BE49-F238E27FC236}">
                <a16:creationId xmlns:a16="http://schemas.microsoft.com/office/drawing/2014/main" id="{0EF4E5BE-E06D-49E4-8F0D-EAF4A3C13FC0}"/>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39" name="燕尾形 5">
            <a:extLst>
              <a:ext uri="{FF2B5EF4-FFF2-40B4-BE49-F238E27FC236}">
                <a16:creationId xmlns:a16="http://schemas.microsoft.com/office/drawing/2014/main" id="{D438FCD0-0626-47E9-B8E9-5DC7232C76B4}"/>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40" name="燕尾形 6">
            <a:extLst>
              <a:ext uri="{FF2B5EF4-FFF2-40B4-BE49-F238E27FC236}">
                <a16:creationId xmlns:a16="http://schemas.microsoft.com/office/drawing/2014/main" id="{BB2A9E72-9056-4572-81ED-015068E2303E}"/>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41" name="直接连接符 40">
            <a:extLst>
              <a:ext uri="{FF2B5EF4-FFF2-40B4-BE49-F238E27FC236}">
                <a16:creationId xmlns:a16="http://schemas.microsoft.com/office/drawing/2014/main" id="{A769E74E-11CB-4C96-B2CF-B1B2305CDA9F}"/>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42" name="燕尾形 6">
            <a:extLst>
              <a:ext uri="{FF2B5EF4-FFF2-40B4-BE49-F238E27FC236}">
                <a16:creationId xmlns:a16="http://schemas.microsoft.com/office/drawing/2014/main" id="{677C0CB3-0077-48C1-8647-B139956BCA0F}"/>
              </a:ext>
            </a:extLst>
          </p:cNvPr>
          <p:cNvSpPr/>
          <p:nvPr/>
        </p:nvSpPr>
        <p:spPr>
          <a:xfrm>
            <a:off x="8054959" y="30335"/>
            <a:ext cx="2482909"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43" name="燕尾形 6">
            <a:extLst>
              <a:ext uri="{FF2B5EF4-FFF2-40B4-BE49-F238E27FC236}">
                <a16:creationId xmlns:a16="http://schemas.microsoft.com/office/drawing/2014/main" id="{8FAC98EB-76D5-4E9E-A442-2645DC313AA9}"/>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44" name="燕尾形 6">
            <a:extLst>
              <a:ext uri="{FF2B5EF4-FFF2-40B4-BE49-F238E27FC236}">
                <a16:creationId xmlns:a16="http://schemas.microsoft.com/office/drawing/2014/main" id="{A6CFA5AF-6A9D-4F20-902F-F1A8F15A4EF1}"/>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45" name="文本框 44">
            <a:extLst>
              <a:ext uri="{FF2B5EF4-FFF2-40B4-BE49-F238E27FC236}">
                <a16:creationId xmlns:a16="http://schemas.microsoft.com/office/drawing/2014/main" id="{3963B90F-C031-4968-A24C-AA3F7F912E54}"/>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6" name="Rectangle 8">
            <a:extLst>
              <a:ext uri="{FF2B5EF4-FFF2-40B4-BE49-F238E27FC236}">
                <a16:creationId xmlns:a16="http://schemas.microsoft.com/office/drawing/2014/main" id="{A8251743-6CC1-4467-A2D5-C4CF89F3A740}"/>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47" name="Rectangle 58">
            <a:extLst>
              <a:ext uri="{FF2B5EF4-FFF2-40B4-BE49-F238E27FC236}">
                <a16:creationId xmlns:a16="http://schemas.microsoft.com/office/drawing/2014/main" id="{81F66C19-B348-4DF0-9AA2-4BBF643D865C}"/>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7301EF5C-00B3-4EC9-9DAE-EF299DD306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846" y="1227691"/>
            <a:ext cx="11536607" cy="5672911"/>
          </a:xfrm>
          <a:prstGeom prst="rect">
            <a:avLst/>
          </a:prstGeom>
        </p:spPr>
      </p:pic>
      <p:sp>
        <p:nvSpPr>
          <p:cNvPr id="44" name="文本框 43"/>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7" name="文本框 66">
            <a:extLst>
              <a:ext uri="{FF2B5EF4-FFF2-40B4-BE49-F238E27FC236}">
                <a16:creationId xmlns:a16="http://schemas.microsoft.com/office/drawing/2014/main" id="{79FFCCC9-3CEB-49DD-8511-400A562FD5B8}"/>
              </a:ext>
            </a:extLst>
          </p:cNvPr>
          <p:cNvSpPr txBox="1"/>
          <p:nvPr/>
        </p:nvSpPr>
        <p:spPr>
          <a:xfrm>
            <a:off x="3578745" y="822507"/>
            <a:ext cx="6336452"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基于溯源的盗图新闻检测</a:t>
            </a:r>
          </a:p>
        </p:txBody>
      </p:sp>
      <p:sp>
        <p:nvSpPr>
          <p:cNvPr id="43" name="文本框 42">
            <a:extLst>
              <a:ext uri="{FF2B5EF4-FFF2-40B4-BE49-F238E27FC236}">
                <a16:creationId xmlns:a16="http://schemas.microsoft.com/office/drawing/2014/main" id="{4DD73FAD-E765-4EDE-AF85-37389FD2B945}"/>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6" name="燕尾形 4">
            <a:extLst>
              <a:ext uri="{FF2B5EF4-FFF2-40B4-BE49-F238E27FC236}">
                <a16:creationId xmlns:a16="http://schemas.microsoft.com/office/drawing/2014/main" id="{C31BF065-18D9-493D-A0DD-35B0E4A9F21F}"/>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47" name="燕尾形 5">
            <a:extLst>
              <a:ext uri="{FF2B5EF4-FFF2-40B4-BE49-F238E27FC236}">
                <a16:creationId xmlns:a16="http://schemas.microsoft.com/office/drawing/2014/main" id="{435B8B71-7A7C-42B6-8211-D0C85B25B44D}"/>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48" name="燕尾形 6">
            <a:extLst>
              <a:ext uri="{FF2B5EF4-FFF2-40B4-BE49-F238E27FC236}">
                <a16:creationId xmlns:a16="http://schemas.microsoft.com/office/drawing/2014/main" id="{B7CF2F95-12FD-4EE3-AA97-09C33EA956AC}"/>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49" name="直接连接符 48">
            <a:extLst>
              <a:ext uri="{FF2B5EF4-FFF2-40B4-BE49-F238E27FC236}">
                <a16:creationId xmlns:a16="http://schemas.microsoft.com/office/drawing/2014/main" id="{A9D30554-12EF-4053-9B37-D9342262D964}"/>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50" name="燕尾形 6">
            <a:extLst>
              <a:ext uri="{FF2B5EF4-FFF2-40B4-BE49-F238E27FC236}">
                <a16:creationId xmlns:a16="http://schemas.microsoft.com/office/drawing/2014/main" id="{26B757E5-E4B8-4441-9356-BAC964AE03DE}"/>
              </a:ext>
            </a:extLst>
          </p:cNvPr>
          <p:cNvSpPr/>
          <p:nvPr/>
        </p:nvSpPr>
        <p:spPr>
          <a:xfrm>
            <a:off x="8054959" y="30335"/>
            <a:ext cx="2482909"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51" name="燕尾形 6">
            <a:extLst>
              <a:ext uri="{FF2B5EF4-FFF2-40B4-BE49-F238E27FC236}">
                <a16:creationId xmlns:a16="http://schemas.microsoft.com/office/drawing/2014/main" id="{3287F834-98ED-443A-AF9E-22113C19D74C}"/>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52" name="燕尾形 6">
            <a:extLst>
              <a:ext uri="{FF2B5EF4-FFF2-40B4-BE49-F238E27FC236}">
                <a16:creationId xmlns:a16="http://schemas.microsoft.com/office/drawing/2014/main" id="{F2B4EB52-E733-4225-BF56-5E53793FF3E3}"/>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53" name="文本框 52">
            <a:extLst>
              <a:ext uri="{FF2B5EF4-FFF2-40B4-BE49-F238E27FC236}">
                <a16:creationId xmlns:a16="http://schemas.microsoft.com/office/drawing/2014/main" id="{7C9DD342-4A27-450B-9E5C-791FA6047CA6}"/>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4" name="Rectangle 8">
            <a:extLst>
              <a:ext uri="{FF2B5EF4-FFF2-40B4-BE49-F238E27FC236}">
                <a16:creationId xmlns:a16="http://schemas.microsoft.com/office/drawing/2014/main" id="{AF6BA7BC-38D0-4623-8CD1-A082F670472F}"/>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55" name="Rectangle 58">
            <a:extLst>
              <a:ext uri="{FF2B5EF4-FFF2-40B4-BE49-F238E27FC236}">
                <a16:creationId xmlns:a16="http://schemas.microsoft.com/office/drawing/2014/main" id="{A04E9B61-F20D-43F2-A232-9AFD509EC549}"/>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pic>
        <p:nvPicPr>
          <p:cNvPr id="59" name="图片 58">
            <a:extLst>
              <a:ext uri="{FF2B5EF4-FFF2-40B4-BE49-F238E27FC236}">
                <a16:creationId xmlns:a16="http://schemas.microsoft.com/office/drawing/2014/main" id="{BFB19298-A860-4EE6-9804-D7CE335E0F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8745" y="5383589"/>
            <a:ext cx="3724423" cy="1093660"/>
          </a:xfrm>
          <a:prstGeom prst="rect">
            <a:avLst/>
          </a:prstGeom>
          <a:ln w="28575">
            <a:solidFill>
              <a:schemeClr val="tx2"/>
            </a:solidFill>
          </a:ln>
          <a:effectLst>
            <a:outerShdw blurRad="50800" dist="38100" dir="2700000" algn="tl" rotWithShape="0">
              <a:prstClr val="black">
                <a:alpha val="40000"/>
              </a:prstClr>
            </a:outerShdw>
          </a:effectLst>
        </p:spPr>
      </p:pic>
      <p:pic>
        <p:nvPicPr>
          <p:cNvPr id="60" name="图片 59">
            <a:extLst>
              <a:ext uri="{FF2B5EF4-FFF2-40B4-BE49-F238E27FC236}">
                <a16:creationId xmlns:a16="http://schemas.microsoft.com/office/drawing/2014/main" id="{04EEE89C-1C2D-4A28-86B3-4E54CE8458C2}"/>
              </a:ext>
            </a:extLst>
          </p:cNvPr>
          <p:cNvPicPr>
            <a:picLocks noChangeAspect="1"/>
          </p:cNvPicPr>
          <p:nvPr/>
        </p:nvPicPr>
        <p:blipFill rotWithShape="1">
          <a:blip r:embed="rId5">
            <a:extLst>
              <a:ext uri="{28A0092B-C50C-407E-A947-70E740481C1C}">
                <a14:useLocalDpi xmlns:a14="http://schemas.microsoft.com/office/drawing/2010/main" val="0"/>
              </a:ext>
            </a:extLst>
          </a:blip>
          <a:srcRect t="12586" r="36007" b="11963"/>
          <a:stretch>
            <a:fillRect/>
          </a:stretch>
        </p:blipFill>
        <p:spPr>
          <a:xfrm>
            <a:off x="3939766" y="4974657"/>
            <a:ext cx="3651816" cy="1162899"/>
          </a:xfrm>
          <a:prstGeom prst="rect">
            <a:avLst/>
          </a:prstGeom>
          <a:ln w="28575">
            <a:solidFill>
              <a:schemeClr val="tx2"/>
            </a:solidFill>
          </a:ln>
          <a:effectLst>
            <a:outerShdw blurRad="50800" dist="38100" dir="2700000" algn="tl" rotWithShape="0">
              <a:prstClr val="black">
                <a:alpha val="40000"/>
              </a:prstClr>
            </a:outerShdw>
          </a:effectLst>
        </p:spPr>
      </p:pic>
    </p:spTree>
  </p:cSld>
  <p:clrMapOvr>
    <a:masterClrMapping/>
  </p:clrMapOvr>
  <p:transition advTm="9178"/>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文本框 66">
            <a:extLst>
              <a:ext uri="{FF2B5EF4-FFF2-40B4-BE49-F238E27FC236}">
                <a16:creationId xmlns:a16="http://schemas.microsoft.com/office/drawing/2014/main" id="{79FFCCC9-3CEB-49DD-8511-400A562FD5B8}"/>
              </a:ext>
            </a:extLst>
          </p:cNvPr>
          <p:cNvSpPr txBox="1"/>
          <p:nvPr/>
        </p:nvSpPr>
        <p:spPr>
          <a:xfrm>
            <a:off x="4651074" y="998056"/>
            <a:ext cx="3403885" cy="646331"/>
          </a:xfrm>
          <a:prstGeom prst="rect">
            <a:avLst/>
          </a:prstGeom>
          <a:noFill/>
        </p:spPr>
        <p:txBody>
          <a:bodyPr wrap="square" rtlCol="0" anchor="t">
            <a:spAutoFit/>
          </a:bodyPr>
          <a:lstStyle/>
          <a:p>
            <a:r>
              <a:rPr lang="en-US" altLang="zh-CN" sz="3600" b="1" dirty="0" err="1">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SimNet</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测试</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47" name="表格 3">
            <a:extLst>
              <a:ext uri="{FF2B5EF4-FFF2-40B4-BE49-F238E27FC236}">
                <a16:creationId xmlns:a16="http://schemas.microsoft.com/office/drawing/2014/main" id="{570E30B9-88B3-4773-96F7-C4994F15AFBA}"/>
              </a:ext>
            </a:extLst>
          </p:cNvPr>
          <p:cNvGraphicFramePr>
            <a:graphicFrameLocks noGrp="1"/>
          </p:cNvGraphicFramePr>
          <p:nvPr>
            <p:extLst>
              <p:ext uri="{D42A27DB-BD31-4B8C-83A1-F6EECF244321}">
                <p14:modId xmlns:p14="http://schemas.microsoft.com/office/powerpoint/2010/main" val="2375331355"/>
              </p:ext>
            </p:extLst>
          </p:nvPr>
        </p:nvGraphicFramePr>
        <p:xfrm>
          <a:off x="2032000" y="5055297"/>
          <a:ext cx="8128000" cy="914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1571341408"/>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lt1"/>
                          </a:solidFill>
                          <a:latin typeface="+mn-lt"/>
                          <a:ea typeface="+mn-ea"/>
                          <a:cs typeface="+mn-cs"/>
                        </a:rPr>
                        <a:t>正样本</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lt1"/>
                          </a:solidFill>
                          <a:latin typeface="+mn-lt"/>
                          <a:ea typeface="+mn-ea"/>
                          <a:cs typeface="+mn-cs"/>
                        </a:rPr>
                        <a:t>负样本</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Accuracy</a:t>
                      </a:r>
                      <a:endParaRPr lang="zh-CN" altLang="en-US"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10000"/>
                  </a:ext>
                </a:extLst>
              </a:tr>
              <a:tr h="3333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dk1"/>
                          </a:solidFill>
                          <a:latin typeface="+mn-lt"/>
                          <a:ea typeface="+mn-ea"/>
                          <a:cs typeface="+mn-cs"/>
                        </a:rPr>
                        <a:t>自建数据集</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2400</a:t>
                      </a:r>
                      <a:endParaRPr lang="zh-CN" altLang="en-US" sz="2400" b="1"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2516</a:t>
                      </a:r>
                      <a:endParaRPr lang="zh-CN" altLang="en-US" sz="2400" b="1"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95.26</a:t>
                      </a:r>
                      <a:r>
                        <a:rPr lang="zh-CN" altLang="en-US" sz="2400" b="1" kern="1200" dirty="0">
                          <a:solidFill>
                            <a:schemeClr val="dk1"/>
                          </a:solidFill>
                          <a:latin typeface="+mn-lt"/>
                          <a:ea typeface="+mn-ea"/>
                          <a:cs typeface="+mn-cs"/>
                        </a:rPr>
                        <a:t>％</a:t>
                      </a:r>
                    </a:p>
                  </a:txBody>
                  <a:tcPr/>
                </a:tc>
                <a:extLst>
                  <a:ext uri="{0D108BD9-81ED-4DB2-BD59-A6C34878D82A}">
                    <a16:rowId xmlns:a16="http://schemas.microsoft.com/office/drawing/2014/main" val="10001"/>
                  </a:ext>
                </a:extLst>
              </a:tr>
            </a:tbl>
          </a:graphicData>
        </a:graphic>
      </p:graphicFrame>
      <p:graphicFrame>
        <p:nvGraphicFramePr>
          <p:cNvPr id="50" name="表格 3">
            <a:extLst>
              <a:ext uri="{FF2B5EF4-FFF2-40B4-BE49-F238E27FC236}">
                <a16:creationId xmlns:a16="http://schemas.microsoft.com/office/drawing/2014/main" id="{754524EF-A0C2-4972-A708-F44D9DE2F915}"/>
              </a:ext>
            </a:extLst>
          </p:cNvPr>
          <p:cNvGraphicFramePr>
            <a:graphicFrameLocks noGrp="1"/>
          </p:cNvGraphicFramePr>
          <p:nvPr>
            <p:extLst>
              <p:ext uri="{D42A27DB-BD31-4B8C-83A1-F6EECF244321}">
                <p14:modId xmlns:p14="http://schemas.microsoft.com/office/powerpoint/2010/main" val="2744966445"/>
              </p:ext>
            </p:extLst>
          </p:nvPr>
        </p:nvGraphicFramePr>
        <p:xfrm>
          <a:off x="1278667" y="2749091"/>
          <a:ext cx="9887395" cy="1179136"/>
        </p:xfrm>
        <a:graphic>
          <a:graphicData uri="http://schemas.openxmlformats.org/drawingml/2006/table">
            <a:tbl>
              <a:tblPr firstRow="1" bandRow="1">
                <a:tableStyleId>{5C22544A-7EE6-4342-B048-85BDC9FD1C3A}</a:tableStyleId>
              </a:tblPr>
              <a:tblGrid>
                <a:gridCol w="1977479">
                  <a:extLst>
                    <a:ext uri="{9D8B030D-6E8A-4147-A177-3AD203B41FA5}">
                      <a16:colId xmlns:a16="http://schemas.microsoft.com/office/drawing/2014/main" val="20000"/>
                    </a:ext>
                  </a:extLst>
                </a:gridCol>
                <a:gridCol w="1977479">
                  <a:extLst>
                    <a:ext uri="{9D8B030D-6E8A-4147-A177-3AD203B41FA5}">
                      <a16:colId xmlns:a16="http://schemas.microsoft.com/office/drawing/2014/main" val="20001"/>
                    </a:ext>
                  </a:extLst>
                </a:gridCol>
                <a:gridCol w="1977479">
                  <a:extLst>
                    <a:ext uri="{9D8B030D-6E8A-4147-A177-3AD203B41FA5}">
                      <a16:colId xmlns:a16="http://schemas.microsoft.com/office/drawing/2014/main" val="20002"/>
                    </a:ext>
                  </a:extLst>
                </a:gridCol>
                <a:gridCol w="1977479">
                  <a:extLst>
                    <a:ext uri="{9D8B030D-6E8A-4147-A177-3AD203B41FA5}">
                      <a16:colId xmlns:a16="http://schemas.microsoft.com/office/drawing/2014/main" val="1665203324"/>
                    </a:ext>
                  </a:extLst>
                </a:gridCol>
                <a:gridCol w="1977479">
                  <a:extLst>
                    <a:ext uri="{9D8B030D-6E8A-4147-A177-3AD203B41FA5}">
                      <a16:colId xmlns:a16="http://schemas.microsoft.com/office/drawing/2014/main" val="4275134676"/>
                    </a:ext>
                  </a:extLst>
                </a:gridCol>
              </a:tblGrid>
              <a:tr h="589568">
                <a:tc>
                  <a:txBody>
                    <a:bodyPr/>
                    <a:lstStyle/>
                    <a:p>
                      <a:pPr algn="just">
                        <a:lnSpc>
                          <a:spcPct val="150000"/>
                        </a:lnSpc>
                      </a:pPr>
                      <a:r>
                        <a:rPr lang="en-US" sz="2800">
                          <a:effectLst/>
                          <a:latin typeface="宋体" panose="02010600030101010101" pitchFamily="2" charset="-122"/>
                          <a:ea typeface="宋体" panose="02010600030101010101" pitchFamily="2" charset="-122"/>
                          <a:cs typeface="宋体" panose="02010600030101010101" pitchFamily="2" charset="-122"/>
                        </a:rPr>
                        <a:t> </a:t>
                      </a:r>
                      <a:endParaRPr lang="zh-CN" sz="2800">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just">
                        <a:lnSpc>
                          <a:spcPct val="150000"/>
                        </a:lnSpc>
                      </a:pPr>
                      <a:r>
                        <a:rPr lang="en-US" sz="2800">
                          <a:effectLst/>
                          <a:latin typeface="宋体" panose="02010600030101010101" pitchFamily="2" charset="-122"/>
                          <a:ea typeface="宋体" panose="02010600030101010101" pitchFamily="2" charset="-122"/>
                          <a:cs typeface="宋体" panose="02010600030101010101" pitchFamily="2" charset="-122"/>
                        </a:rPr>
                        <a:t>SimNet</a:t>
                      </a:r>
                      <a:endParaRPr lang="zh-CN" sz="2800">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TF-IDF</a:t>
                      </a:r>
                      <a:endParaRPr lang="zh-CN" sz="2800" dirty="0">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CBOW</a:t>
                      </a:r>
                      <a:endParaRPr lang="zh-CN" sz="2800" dirty="0">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LSI</a:t>
                      </a:r>
                      <a:endParaRPr lang="zh-CN" sz="2800" dirty="0">
                        <a:effectLst/>
                        <a:latin typeface="Times New Roman" panose="02020603050405020304" pitchFamily="18" charset="0"/>
                        <a:ea typeface="宋体" panose="02010600030101010101" pitchFamily="2" charset="-122"/>
                      </a:endParaRPr>
                    </a:p>
                  </a:txBody>
                  <a:tcPr marL="68580" marR="68580" marT="0" marB="0">
                    <a:solidFill>
                      <a:schemeClr val="accent1">
                        <a:lumMod val="50000"/>
                      </a:schemeClr>
                    </a:solidFill>
                  </a:tcPr>
                </a:tc>
                <a:extLst>
                  <a:ext uri="{0D108BD9-81ED-4DB2-BD59-A6C34878D82A}">
                    <a16:rowId xmlns:a16="http://schemas.microsoft.com/office/drawing/2014/main" val="10000"/>
                  </a:ext>
                </a:extLst>
              </a:tr>
              <a:tr h="589568">
                <a:tc>
                  <a:txBody>
                    <a:bodyPr/>
                    <a:lstStyle/>
                    <a:p>
                      <a:pPr algn="just">
                        <a:lnSpc>
                          <a:spcPct val="150000"/>
                        </a:lnSpc>
                      </a:pPr>
                      <a:r>
                        <a:rPr lang="en-US" sz="2800" b="1" dirty="0">
                          <a:effectLst/>
                          <a:latin typeface="宋体" panose="02010600030101010101" pitchFamily="2" charset="-122"/>
                          <a:ea typeface="宋体" panose="02010600030101010101" pitchFamily="2" charset="-122"/>
                          <a:cs typeface="宋体" panose="02010600030101010101" pitchFamily="2" charset="-122"/>
                        </a:rPr>
                        <a:t>Accuracy</a:t>
                      </a:r>
                      <a:endParaRPr lang="zh-CN" sz="2800" b="1"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2800" b="1" dirty="0">
                          <a:effectLst/>
                          <a:latin typeface="宋体" panose="02010600030101010101" pitchFamily="2" charset="-122"/>
                          <a:ea typeface="宋体" panose="02010600030101010101" pitchFamily="2" charset="-122"/>
                          <a:cs typeface="宋体" panose="02010600030101010101" pitchFamily="2" charset="-122"/>
                        </a:rPr>
                        <a:t>0.7532</a:t>
                      </a:r>
                      <a:endParaRPr lang="zh-CN" sz="28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0.6845</a:t>
                      </a:r>
                      <a:endParaRPr lang="zh-CN" sz="28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0.737</a:t>
                      </a:r>
                      <a:endParaRPr lang="zh-CN" sz="28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50000"/>
                        </a:lnSpc>
                      </a:pPr>
                      <a:r>
                        <a:rPr lang="en-US" sz="2800" dirty="0">
                          <a:effectLst/>
                          <a:latin typeface="宋体" panose="02010600030101010101" pitchFamily="2" charset="-122"/>
                          <a:ea typeface="宋体" panose="02010600030101010101" pitchFamily="2" charset="-122"/>
                          <a:cs typeface="宋体" panose="02010600030101010101" pitchFamily="2" charset="-122"/>
                        </a:rPr>
                        <a:t>0.7129</a:t>
                      </a:r>
                      <a:endParaRPr lang="zh-CN" sz="28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bl>
          </a:graphicData>
        </a:graphic>
      </p:graphicFrame>
      <p:sp>
        <p:nvSpPr>
          <p:cNvPr id="51" name="文本框 50">
            <a:extLst>
              <a:ext uri="{FF2B5EF4-FFF2-40B4-BE49-F238E27FC236}">
                <a16:creationId xmlns:a16="http://schemas.microsoft.com/office/drawing/2014/main" id="{42EC08A7-F229-4CC0-8091-97123CAD30D0}"/>
              </a:ext>
            </a:extLst>
          </p:cNvPr>
          <p:cNvSpPr txBox="1"/>
          <p:nvPr/>
        </p:nvSpPr>
        <p:spPr>
          <a:xfrm>
            <a:off x="998854" y="1895911"/>
            <a:ext cx="10447020" cy="82994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cs typeface="微软雅黑" panose="020B0503020204020204" charset="-122"/>
              </a:rPr>
              <a:t>公开数据集测试中，采用</a:t>
            </a:r>
            <a:r>
              <a:rPr lang="en-US" altLang="zh-CN" sz="2400" dirty="0">
                <a:latin typeface="微软雅黑" panose="020B0503020204020204" charset="-122"/>
                <a:ea typeface="微软雅黑" panose="020B0503020204020204" charset="-122"/>
                <a:cs typeface="微软雅黑" panose="020B0503020204020204" charset="-122"/>
              </a:rPr>
              <a:t>LCQMC</a:t>
            </a:r>
            <a:r>
              <a:rPr lang="zh-CN" altLang="en-US" sz="2400" dirty="0">
                <a:latin typeface="微软雅黑" panose="020B0503020204020204" charset="-122"/>
                <a:ea typeface="微软雅黑" panose="020B0503020204020204" charset="-122"/>
                <a:cs typeface="微软雅黑" panose="020B0503020204020204" charset="-122"/>
              </a:rPr>
              <a:t>数据集，共有</a:t>
            </a: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26</a:t>
            </a:r>
            <a:r>
              <a:rPr lang="zh-CN" altLang="en-US" sz="2400" dirty="0">
                <a:latin typeface="微软雅黑" panose="020B0503020204020204" charset="-122"/>
                <a:ea typeface="微软雅黑" panose="020B0503020204020204" charset="-122"/>
                <a:cs typeface="微软雅黑" panose="020B0503020204020204" charset="-122"/>
              </a:rPr>
              <a:t>万条新闻样例，</a:t>
            </a:r>
            <a:endParaRPr lang="en-US" altLang="zh-CN" sz="2400" dirty="0">
              <a:latin typeface="微软雅黑" panose="020B0503020204020204" charset="-122"/>
              <a:ea typeface="微软雅黑" panose="020B0503020204020204" charset="-122"/>
              <a:cs typeface="微软雅黑" panose="020B0503020204020204" charset="-122"/>
            </a:endParaRPr>
          </a:p>
          <a:p>
            <a:pPr algn="ctr"/>
            <a:r>
              <a:rPr lang="zh-CN" altLang="en-US" sz="2400" dirty="0">
                <a:latin typeface="微软雅黑" panose="020B0503020204020204" charset="-122"/>
                <a:ea typeface="微软雅黑" panose="020B0503020204020204" charset="-122"/>
                <a:cs typeface="微软雅黑" panose="020B0503020204020204" charset="-122"/>
              </a:rPr>
              <a:t>其中训练集</a:t>
            </a:r>
            <a:r>
              <a:rPr lang="en-US" altLang="zh-CN" sz="2400" dirty="0">
                <a:latin typeface="微软雅黑" panose="020B0503020204020204" charset="-122"/>
                <a:ea typeface="微软雅黑" panose="020B0503020204020204" charset="-122"/>
                <a:cs typeface="微软雅黑" panose="020B0503020204020204" charset="-122"/>
              </a:rPr>
              <a:t>24</a:t>
            </a:r>
            <a:r>
              <a:rPr lang="zh-CN" altLang="en-US" sz="2400" dirty="0">
                <a:latin typeface="微软雅黑" panose="020B0503020204020204" charset="-122"/>
                <a:ea typeface="微软雅黑" panose="020B0503020204020204" charset="-122"/>
                <a:cs typeface="微软雅黑" panose="020B0503020204020204" charset="-122"/>
              </a:rPr>
              <a:t>万条，验证集</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万条，测试集</a:t>
            </a: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万条。</a:t>
            </a:r>
            <a:endParaRPr sz="2400" dirty="0">
              <a:latin typeface="微软雅黑" panose="020B0503020204020204" charset="-122"/>
              <a:ea typeface="微软雅黑" panose="020B0503020204020204" charset="-122"/>
              <a:cs typeface="微软雅黑" panose="020B0503020204020204" charset="-122"/>
            </a:endParaRPr>
          </a:p>
        </p:txBody>
      </p:sp>
      <p:sp>
        <p:nvSpPr>
          <p:cNvPr id="52" name="文本框 51">
            <a:extLst>
              <a:ext uri="{FF2B5EF4-FFF2-40B4-BE49-F238E27FC236}">
                <a16:creationId xmlns:a16="http://schemas.microsoft.com/office/drawing/2014/main" id="{3E9C3F14-343C-4CDF-A28C-0168A3562657}"/>
              </a:ext>
            </a:extLst>
          </p:cNvPr>
          <p:cNvSpPr txBox="1"/>
          <p:nvPr/>
        </p:nvSpPr>
        <p:spPr>
          <a:xfrm>
            <a:off x="872490" y="4328464"/>
            <a:ext cx="10447020" cy="461665"/>
          </a:xfrm>
          <a:prstGeom prst="rect">
            <a:avLst/>
          </a:prstGeom>
          <a:noFill/>
        </p:spPr>
        <p:txBody>
          <a:bodyPr wrap="square" rtlCol="0">
            <a:spAutoFit/>
          </a:bodyPr>
          <a:lstStyle/>
          <a:p>
            <a:pPr algn="ctr"/>
            <a:r>
              <a:rPr lang="zh-CN" altLang="en-US" sz="2400" dirty="0">
                <a:latin typeface="微软雅黑" panose="020B0503020204020204" charset="-122"/>
                <a:ea typeface="微软雅黑" panose="020B0503020204020204" charset="-122"/>
                <a:cs typeface="微软雅黑" panose="020B0503020204020204" charset="-122"/>
              </a:rPr>
              <a:t>自建约</a:t>
            </a:r>
            <a:r>
              <a:rPr lang="en-US" altLang="zh-CN" sz="2400" dirty="0">
                <a:latin typeface="微软雅黑" panose="020B0503020204020204" charset="-122"/>
                <a:ea typeface="微软雅黑" panose="020B0503020204020204" charset="-122"/>
                <a:cs typeface="微软雅黑" panose="020B0503020204020204" charset="-122"/>
              </a:rPr>
              <a:t>5000</a:t>
            </a:r>
            <a:r>
              <a:rPr lang="zh-CN" altLang="en-US" sz="2400" dirty="0">
                <a:latin typeface="微软雅黑" panose="020B0503020204020204" charset="-122"/>
                <a:ea typeface="微软雅黑" panose="020B0503020204020204" charset="-122"/>
                <a:cs typeface="微软雅黑" panose="020B0503020204020204" charset="-122"/>
              </a:rPr>
              <a:t>条微博数据样本</a:t>
            </a:r>
            <a:endParaRPr sz="2400" dirty="0">
              <a:latin typeface="微软雅黑" panose="020B0503020204020204" charset="-122"/>
              <a:ea typeface="微软雅黑" panose="020B0503020204020204" charset="-122"/>
              <a:cs typeface="微软雅黑" panose="020B0503020204020204" charset="-122"/>
            </a:endParaRPr>
          </a:p>
        </p:txBody>
      </p:sp>
      <p:sp>
        <p:nvSpPr>
          <p:cNvPr id="17" name="文本框 16">
            <a:extLst>
              <a:ext uri="{FF2B5EF4-FFF2-40B4-BE49-F238E27FC236}">
                <a16:creationId xmlns:a16="http://schemas.microsoft.com/office/drawing/2014/main" id="{C8E9A0C7-8088-4D87-8ED3-C3038CBCE50C}"/>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18" name="燕尾形 4">
            <a:extLst>
              <a:ext uri="{FF2B5EF4-FFF2-40B4-BE49-F238E27FC236}">
                <a16:creationId xmlns:a16="http://schemas.microsoft.com/office/drawing/2014/main" id="{0F6D0A67-45E7-4AE7-812B-34D6D1F2F2A2}"/>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19" name="燕尾形 5">
            <a:extLst>
              <a:ext uri="{FF2B5EF4-FFF2-40B4-BE49-F238E27FC236}">
                <a16:creationId xmlns:a16="http://schemas.microsoft.com/office/drawing/2014/main" id="{7B297F72-1B1F-43C6-A7B7-4E1FC34CF835}"/>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20" name="燕尾形 6">
            <a:extLst>
              <a:ext uri="{FF2B5EF4-FFF2-40B4-BE49-F238E27FC236}">
                <a16:creationId xmlns:a16="http://schemas.microsoft.com/office/drawing/2014/main" id="{59034D9A-9CE9-45AC-AACC-84F6096A80BE}"/>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21" name="直接连接符 20">
            <a:extLst>
              <a:ext uri="{FF2B5EF4-FFF2-40B4-BE49-F238E27FC236}">
                <a16:creationId xmlns:a16="http://schemas.microsoft.com/office/drawing/2014/main" id="{D73FAA8E-733D-41C3-81C1-05DDADB0BE51}"/>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22" name="燕尾形 6">
            <a:extLst>
              <a:ext uri="{FF2B5EF4-FFF2-40B4-BE49-F238E27FC236}">
                <a16:creationId xmlns:a16="http://schemas.microsoft.com/office/drawing/2014/main" id="{39AEBD18-1ADE-42C3-B554-BE04E0B24A0A}"/>
              </a:ext>
            </a:extLst>
          </p:cNvPr>
          <p:cNvSpPr/>
          <p:nvPr/>
        </p:nvSpPr>
        <p:spPr>
          <a:xfrm>
            <a:off x="8054959" y="30335"/>
            <a:ext cx="2482909"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865" b="1" dirty="0">
                <a:solidFill>
                  <a:prstClr val="white"/>
                </a:solidFill>
                <a:sym typeface="+mn-ea"/>
              </a:rPr>
              <a:t>基于溯源的盗图新闻检测</a:t>
            </a:r>
          </a:p>
        </p:txBody>
      </p:sp>
      <p:sp>
        <p:nvSpPr>
          <p:cNvPr id="23" name="燕尾形 6">
            <a:extLst>
              <a:ext uri="{FF2B5EF4-FFF2-40B4-BE49-F238E27FC236}">
                <a16:creationId xmlns:a16="http://schemas.microsoft.com/office/drawing/2014/main" id="{14A38F29-E773-499D-AC1D-8B2794E10DCC}"/>
              </a:ext>
            </a:extLst>
          </p:cNvPr>
          <p:cNvSpPr/>
          <p:nvPr/>
        </p:nvSpPr>
        <p:spPr>
          <a:xfrm>
            <a:off x="10379711" y="38775"/>
            <a:ext cx="1809185"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24" name="燕尾形 6">
            <a:extLst>
              <a:ext uri="{FF2B5EF4-FFF2-40B4-BE49-F238E27FC236}">
                <a16:creationId xmlns:a16="http://schemas.microsoft.com/office/drawing/2014/main" id="{C2FAC72C-3380-4558-9D97-71C8E3037025}"/>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25" name="文本框 24">
            <a:extLst>
              <a:ext uri="{FF2B5EF4-FFF2-40B4-BE49-F238E27FC236}">
                <a16:creationId xmlns:a16="http://schemas.microsoft.com/office/drawing/2014/main" id="{AC224356-AE41-47FE-82C0-FD92EB82CDA7}"/>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6" name="Rectangle 8">
            <a:extLst>
              <a:ext uri="{FF2B5EF4-FFF2-40B4-BE49-F238E27FC236}">
                <a16:creationId xmlns:a16="http://schemas.microsoft.com/office/drawing/2014/main" id="{FE9B31C1-E3E9-49DD-A812-B61F756CAD5E}"/>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27" name="Rectangle 58">
            <a:extLst>
              <a:ext uri="{FF2B5EF4-FFF2-40B4-BE49-F238E27FC236}">
                <a16:creationId xmlns:a16="http://schemas.microsoft.com/office/drawing/2014/main" id="{5091258B-E8A9-4FCA-9021-6BCE8371830F}"/>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2325664498"/>
      </p:ext>
    </p:extLst>
  </p:cSld>
  <p:clrMapOvr>
    <a:masterClrMapping/>
  </p:clrMapOvr>
  <p:transition advTm="9178"/>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324C9C11-C4E1-4339-8AA0-479C7580E6C5}"/>
              </a:ext>
            </a:extLst>
          </p:cNvPr>
          <p:cNvSpPr txBox="1"/>
          <p:nvPr/>
        </p:nvSpPr>
        <p:spPr>
          <a:xfrm>
            <a:off x="2526428" y="891059"/>
            <a:ext cx="7753105"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基于</a:t>
            </a:r>
            <a:r>
              <a:rPr lang="en-US" altLang="zh-CN"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TextCNN</a:t>
            </a:r>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的评论语义分析模块</a:t>
            </a:r>
          </a:p>
        </p:txBody>
      </p:sp>
      <p:pic>
        <p:nvPicPr>
          <p:cNvPr id="48" name="图片 1" descr="评论语义分析模块流程图">
            <a:extLst>
              <a:ext uri="{FF2B5EF4-FFF2-40B4-BE49-F238E27FC236}">
                <a16:creationId xmlns:a16="http://schemas.microsoft.com/office/drawing/2014/main" id="{7B2E680E-668B-4102-8101-D4F06F68CA60}"/>
              </a:ext>
            </a:extLst>
          </p:cNvPr>
          <p:cNvPicPr>
            <a:picLocks noChangeAspect="1"/>
          </p:cNvPicPr>
          <p:nvPr/>
        </p:nvPicPr>
        <p:blipFill>
          <a:blip r:embed="rId3"/>
          <a:stretch>
            <a:fillRect/>
          </a:stretch>
        </p:blipFill>
        <p:spPr>
          <a:xfrm>
            <a:off x="1319048" y="1661160"/>
            <a:ext cx="6275705" cy="4619625"/>
          </a:xfrm>
          <a:prstGeom prst="rect">
            <a:avLst/>
          </a:prstGeom>
        </p:spPr>
      </p:pic>
      <p:sp>
        <p:nvSpPr>
          <p:cNvPr id="49" name="文本框 48">
            <a:extLst>
              <a:ext uri="{FF2B5EF4-FFF2-40B4-BE49-F238E27FC236}">
                <a16:creationId xmlns:a16="http://schemas.microsoft.com/office/drawing/2014/main" id="{C6F7A9DA-798A-440A-9CBE-B421E598D36E}"/>
              </a:ext>
            </a:extLst>
          </p:cNvPr>
          <p:cNvSpPr txBox="1"/>
          <p:nvPr/>
        </p:nvSpPr>
        <p:spPr>
          <a:xfrm>
            <a:off x="826605" y="2936875"/>
            <a:ext cx="492443" cy="1700530"/>
          </a:xfrm>
          <a:prstGeom prst="rect">
            <a:avLst/>
          </a:prstGeom>
          <a:noFill/>
        </p:spPr>
        <p:txBody>
          <a:bodyPr vert="eaVert" wrap="square" rtlCol="0">
            <a:spAutoFit/>
          </a:bodyPr>
          <a:lstStyle/>
          <a:p>
            <a:r>
              <a:rPr lang="zh-CN" altLang="en-US" sz="2000" b="1" dirty="0">
                <a:solidFill>
                  <a:srgbClr val="1F497D"/>
                </a:solidFill>
                <a:latin typeface="微软雅黑" panose="020B0503020204020204" charset="-122"/>
                <a:ea typeface="微软雅黑" panose="020B0503020204020204" charset="-122"/>
              </a:rPr>
              <a:t>模块总流程图</a:t>
            </a:r>
          </a:p>
        </p:txBody>
      </p:sp>
      <p:sp>
        <p:nvSpPr>
          <p:cNvPr id="50" name="文本框 49">
            <a:extLst>
              <a:ext uri="{FF2B5EF4-FFF2-40B4-BE49-F238E27FC236}">
                <a16:creationId xmlns:a16="http://schemas.microsoft.com/office/drawing/2014/main" id="{816A82C2-6C7D-4D7C-B997-06E031D430F9}"/>
              </a:ext>
            </a:extLst>
          </p:cNvPr>
          <p:cNvSpPr txBox="1"/>
          <p:nvPr/>
        </p:nvSpPr>
        <p:spPr>
          <a:xfrm>
            <a:off x="8007503" y="1673860"/>
            <a:ext cx="4077405" cy="369332"/>
          </a:xfrm>
          <a:prstGeom prst="rect">
            <a:avLst/>
          </a:prstGeom>
          <a:noFill/>
          <a:ln w="9525">
            <a:noFill/>
          </a:ln>
        </p:spPr>
        <p:txBody>
          <a:bodyPr wrap="square">
            <a:spAutoFit/>
          </a:bodyPr>
          <a:lstStyle/>
          <a:p>
            <a:pPr indent="0"/>
            <a:r>
              <a:rPr lang="zh-CN" b="1" dirty="0">
                <a:latin typeface="微软雅黑" panose="020B0503020204020204" charset="-122"/>
                <a:ea typeface="微软雅黑" panose="020B0503020204020204" charset="-122"/>
              </a:rPr>
              <a:t>创新点一：</a:t>
            </a:r>
            <a:r>
              <a:rPr lang="zh-CN" b="1" dirty="0">
                <a:solidFill>
                  <a:srgbClr val="FF0000"/>
                </a:solidFill>
                <a:latin typeface="微软雅黑" panose="020B0503020204020204" charset="-122"/>
                <a:ea typeface="微软雅黑" panose="020B0503020204020204" charset="-122"/>
              </a:rPr>
              <a:t>数据集完善</a:t>
            </a:r>
            <a:r>
              <a:rPr lang="zh-CN" b="1" dirty="0">
                <a:latin typeface="微软雅黑" panose="020B0503020204020204" charset="-122"/>
                <a:ea typeface="微软雅黑" panose="020B0503020204020204" charset="-122"/>
              </a:rPr>
              <a:t>与</a:t>
            </a:r>
            <a:r>
              <a:rPr lang="zh-CN" b="1" dirty="0">
                <a:solidFill>
                  <a:srgbClr val="FF0000"/>
                </a:solidFill>
                <a:latin typeface="微软雅黑" panose="020B0503020204020204" charset="-122"/>
                <a:ea typeface="微软雅黑" panose="020B0503020204020204" charset="-122"/>
              </a:rPr>
              <a:t>词嵌入优化</a:t>
            </a:r>
            <a:endParaRPr lang="zh-CN" altLang="en-US" b="1" dirty="0">
              <a:solidFill>
                <a:srgbClr val="FF0000"/>
              </a:solidFill>
              <a:latin typeface="微软雅黑" panose="020B0503020204020204" charset="-122"/>
              <a:ea typeface="微软雅黑" panose="020B0503020204020204" charset="-122"/>
            </a:endParaRPr>
          </a:p>
        </p:txBody>
      </p:sp>
      <p:sp>
        <p:nvSpPr>
          <p:cNvPr id="51" name="文本框 50">
            <a:extLst>
              <a:ext uri="{FF2B5EF4-FFF2-40B4-BE49-F238E27FC236}">
                <a16:creationId xmlns:a16="http://schemas.microsoft.com/office/drawing/2014/main" id="{E0BDE7E1-A910-4651-B09C-6A9CBCB30A99}"/>
              </a:ext>
            </a:extLst>
          </p:cNvPr>
          <p:cNvSpPr txBox="1"/>
          <p:nvPr/>
        </p:nvSpPr>
        <p:spPr>
          <a:xfrm>
            <a:off x="8005598" y="2106930"/>
            <a:ext cx="3758034" cy="874407"/>
          </a:xfrm>
          <a:prstGeom prst="rect">
            <a:avLst/>
          </a:prstGeom>
          <a:noFill/>
        </p:spPr>
        <p:txBody>
          <a:bodyPr wrap="square" rtlCol="0">
            <a:spAutoFit/>
          </a:bodyPr>
          <a:lstStyle/>
          <a:p>
            <a:pPr>
              <a:lnSpc>
                <a:spcPct val="150000"/>
              </a:lnSpc>
            </a:pPr>
            <a:r>
              <a:rPr lang="zh-CN" altLang="en-US" dirty="0">
                <a:latin typeface="微软雅黑" panose="020B0503020204020204" charset="-122"/>
                <a:ea typeface="微软雅黑" panose="020B0503020204020204" charset="-122"/>
                <a:cs typeface="微软雅黑" panose="020B0503020204020204" charset="-122"/>
              </a:rPr>
              <a:t>选择</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腾讯Word2Vec词向量</a:t>
            </a:r>
            <a:r>
              <a:rPr lang="zh-CN" altLang="en-US" dirty="0">
                <a:latin typeface="微软雅黑" panose="020B0503020204020204" charset="-122"/>
                <a:ea typeface="微软雅黑" panose="020B0503020204020204" charset="-122"/>
                <a:cs typeface="微软雅黑" panose="020B0503020204020204" charset="-122"/>
              </a:rPr>
              <a:t>模型代替了原先算法的随机初始化词向量</a:t>
            </a:r>
            <a:r>
              <a:rPr lang="zh-CN" altLang="en-US" sz="1600" dirty="0">
                <a:latin typeface="微软雅黑" panose="020B0503020204020204" charset="-122"/>
                <a:ea typeface="微软雅黑" panose="020B0503020204020204" charset="-122"/>
                <a:cs typeface="微软雅黑" panose="020B0503020204020204" charset="-122"/>
              </a:rPr>
              <a:t>。</a:t>
            </a:r>
          </a:p>
        </p:txBody>
      </p:sp>
      <p:sp>
        <p:nvSpPr>
          <p:cNvPr id="52" name="文本框 51">
            <a:extLst>
              <a:ext uri="{FF2B5EF4-FFF2-40B4-BE49-F238E27FC236}">
                <a16:creationId xmlns:a16="http://schemas.microsoft.com/office/drawing/2014/main" id="{D61C9873-D567-4CDC-87F6-5467970A6FE8}"/>
              </a:ext>
            </a:extLst>
          </p:cNvPr>
          <p:cNvSpPr txBox="1"/>
          <p:nvPr/>
        </p:nvSpPr>
        <p:spPr>
          <a:xfrm>
            <a:off x="8005598" y="3264535"/>
            <a:ext cx="3185487" cy="369332"/>
          </a:xfrm>
          <a:prstGeom prst="rect">
            <a:avLst/>
          </a:prstGeom>
          <a:noFill/>
        </p:spPr>
        <p:txBody>
          <a:bodyPr wrap="none" rtlCol="0" anchor="t">
            <a:spAutoFit/>
          </a:bodyPr>
          <a:lstStyle/>
          <a:p>
            <a:pPr algn="l"/>
            <a:r>
              <a:rPr lang="zh-CN" b="1" dirty="0">
                <a:latin typeface="微软雅黑" panose="020B0503020204020204" charset="-122"/>
                <a:ea typeface="微软雅黑" panose="020B0503020204020204" charset="-122"/>
                <a:sym typeface="+mn-ea"/>
              </a:rPr>
              <a:t>创新点二：算法选择提升效率</a:t>
            </a:r>
          </a:p>
        </p:txBody>
      </p:sp>
      <p:pic>
        <p:nvPicPr>
          <p:cNvPr id="53" name="图片 8" descr="RAKE_TextCNN">
            <a:extLst>
              <a:ext uri="{FF2B5EF4-FFF2-40B4-BE49-F238E27FC236}">
                <a16:creationId xmlns:a16="http://schemas.microsoft.com/office/drawing/2014/main" id="{339485AA-4544-4857-88F0-C38A5C5EE9AF}"/>
              </a:ext>
            </a:extLst>
          </p:cNvPr>
          <p:cNvPicPr>
            <a:picLocks noChangeAspect="1"/>
          </p:cNvPicPr>
          <p:nvPr/>
        </p:nvPicPr>
        <p:blipFill>
          <a:blip r:embed="rId4"/>
          <a:srcRect l="32970" b="38737"/>
          <a:stretch>
            <a:fillRect/>
          </a:stretch>
        </p:blipFill>
        <p:spPr>
          <a:xfrm>
            <a:off x="8074178" y="3681730"/>
            <a:ext cx="3171190" cy="1889760"/>
          </a:xfrm>
          <a:prstGeom prst="rect">
            <a:avLst/>
          </a:prstGeom>
        </p:spPr>
      </p:pic>
      <p:cxnSp>
        <p:nvCxnSpPr>
          <p:cNvPr id="54" name="直接连接符 53">
            <a:extLst>
              <a:ext uri="{FF2B5EF4-FFF2-40B4-BE49-F238E27FC236}">
                <a16:creationId xmlns:a16="http://schemas.microsoft.com/office/drawing/2014/main" id="{2B7FD23B-7A35-496C-B089-585E37C0F983}"/>
              </a:ext>
            </a:extLst>
          </p:cNvPr>
          <p:cNvCxnSpPr/>
          <p:nvPr/>
        </p:nvCxnSpPr>
        <p:spPr>
          <a:xfrm>
            <a:off x="7732548" y="1857375"/>
            <a:ext cx="0" cy="416433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117A7D3A-FB6F-4E38-B9B4-13A20D356118}"/>
              </a:ext>
            </a:extLst>
          </p:cNvPr>
          <p:cNvSpPr/>
          <p:nvPr/>
        </p:nvSpPr>
        <p:spPr>
          <a:xfrm>
            <a:off x="9172093" y="3776980"/>
            <a:ext cx="2072005" cy="962025"/>
          </a:xfrm>
          <a:prstGeom prst="rect">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B028A8C1-51B7-433B-B7BF-E0AC2235CFC2}"/>
              </a:ext>
            </a:extLst>
          </p:cNvPr>
          <p:cNvSpPr txBox="1"/>
          <p:nvPr/>
        </p:nvSpPr>
        <p:spPr>
          <a:xfrm>
            <a:off x="9139707" y="4882515"/>
            <a:ext cx="2320925" cy="646331"/>
          </a:xfrm>
          <a:prstGeom prst="rect">
            <a:avLst/>
          </a:prstGeom>
          <a:noFill/>
        </p:spPr>
        <p:txBody>
          <a:bodyPr wrap="square" rtlCol="0">
            <a:spAutoFit/>
          </a:bodyPr>
          <a:lstStyle/>
          <a:p>
            <a:r>
              <a:rPr lang="zh-CN" altLang="en-US" dirty="0"/>
              <a:t>RAKE关键词提取算法步骤复杂，效率不高</a:t>
            </a:r>
          </a:p>
        </p:txBody>
      </p:sp>
      <p:sp>
        <p:nvSpPr>
          <p:cNvPr id="57" name="下箭头 9">
            <a:extLst>
              <a:ext uri="{FF2B5EF4-FFF2-40B4-BE49-F238E27FC236}">
                <a16:creationId xmlns:a16="http://schemas.microsoft.com/office/drawing/2014/main" id="{C347994D-BE86-4C99-A067-1A113C00ABEE}"/>
              </a:ext>
            </a:extLst>
          </p:cNvPr>
          <p:cNvSpPr/>
          <p:nvPr/>
        </p:nvSpPr>
        <p:spPr>
          <a:xfrm>
            <a:off x="10110471" y="5503905"/>
            <a:ext cx="269240" cy="361950"/>
          </a:xfrm>
          <a:prstGeom prst="downArrow">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AEA7222E-1261-4755-8B5A-9A67841DCB47}"/>
              </a:ext>
            </a:extLst>
          </p:cNvPr>
          <p:cNvSpPr txBox="1"/>
          <p:nvPr/>
        </p:nvSpPr>
        <p:spPr>
          <a:xfrm>
            <a:off x="8857203" y="5979794"/>
            <a:ext cx="3045015" cy="369332"/>
          </a:xfrm>
          <a:prstGeom prst="rect">
            <a:avLst/>
          </a:prstGeom>
          <a:noFill/>
        </p:spPr>
        <p:txBody>
          <a:bodyPr wrap="square" rtlCol="0">
            <a:spAutoFit/>
          </a:bodyPr>
          <a:lstStyle/>
          <a:p>
            <a:r>
              <a:rPr lang="zh-CN" altLang="en-US" dirty="0">
                <a:latin typeface="微软雅黑" panose="020B0503020204020204" charset="-122"/>
                <a:ea typeface="微软雅黑" panose="020B0503020204020204" charset="-122"/>
                <a:cs typeface="微软雅黑" panose="020B0503020204020204" charset="-122"/>
              </a:rPr>
              <a:t>选择深度学习算法</a:t>
            </a:r>
            <a:r>
              <a:rPr lang="zh-CN" altLang="en-US" b="1" dirty="0">
                <a:solidFill>
                  <a:srgbClr val="FF0000"/>
                </a:solidFill>
                <a:latin typeface="微软雅黑" panose="020B0503020204020204" charset="-122"/>
                <a:ea typeface="微软雅黑" panose="020B0503020204020204" charset="-122"/>
                <a:cs typeface="微软雅黑" panose="020B0503020204020204" charset="-122"/>
              </a:rPr>
              <a:t>提升效率</a:t>
            </a:r>
          </a:p>
        </p:txBody>
      </p:sp>
      <p:sp>
        <p:nvSpPr>
          <p:cNvPr id="24" name="文本框 23">
            <a:extLst>
              <a:ext uri="{FF2B5EF4-FFF2-40B4-BE49-F238E27FC236}">
                <a16:creationId xmlns:a16="http://schemas.microsoft.com/office/drawing/2014/main" id="{CD17702F-4FBF-4CCF-86B9-B6CC18372FC8}"/>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5" name="燕尾形 4">
            <a:extLst>
              <a:ext uri="{FF2B5EF4-FFF2-40B4-BE49-F238E27FC236}">
                <a16:creationId xmlns:a16="http://schemas.microsoft.com/office/drawing/2014/main" id="{FBB60479-213B-4C25-897C-A0BE6A1632FC}"/>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26" name="燕尾形 5">
            <a:extLst>
              <a:ext uri="{FF2B5EF4-FFF2-40B4-BE49-F238E27FC236}">
                <a16:creationId xmlns:a16="http://schemas.microsoft.com/office/drawing/2014/main" id="{94EF57A5-41E1-415E-B61C-07A21BD6041B}"/>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36" name="燕尾形 6">
            <a:extLst>
              <a:ext uri="{FF2B5EF4-FFF2-40B4-BE49-F238E27FC236}">
                <a16:creationId xmlns:a16="http://schemas.microsoft.com/office/drawing/2014/main" id="{F6EC085C-168A-4379-ACC7-91D81AAD5CC4}"/>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37" name="直接连接符 36">
            <a:extLst>
              <a:ext uri="{FF2B5EF4-FFF2-40B4-BE49-F238E27FC236}">
                <a16:creationId xmlns:a16="http://schemas.microsoft.com/office/drawing/2014/main" id="{A81B4B05-6535-4908-9C72-6F5EE9DDC7DF}"/>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38" name="燕尾形 6">
            <a:extLst>
              <a:ext uri="{FF2B5EF4-FFF2-40B4-BE49-F238E27FC236}">
                <a16:creationId xmlns:a16="http://schemas.microsoft.com/office/drawing/2014/main" id="{5A980F19-F7AC-4FF8-BCA5-A78F17C625D4}"/>
              </a:ext>
            </a:extLst>
          </p:cNvPr>
          <p:cNvSpPr/>
          <p:nvPr/>
        </p:nvSpPr>
        <p:spPr>
          <a:xfrm>
            <a:off x="8054959" y="30335"/>
            <a:ext cx="2482909"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39" name="燕尾形 6">
            <a:extLst>
              <a:ext uri="{FF2B5EF4-FFF2-40B4-BE49-F238E27FC236}">
                <a16:creationId xmlns:a16="http://schemas.microsoft.com/office/drawing/2014/main" id="{5D91262B-A561-4E6E-9792-C199D9A465CA}"/>
              </a:ext>
            </a:extLst>
          </p:cNvPr>
          <p:cNvSpPr/>
          <p:nvPr/>
        </p:nvSpPr>
        <p:spPr>
          <a:xfrm>
            <a:off x="10379711" y="38775"/>
            <a:ext cx="1809185"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41" name="燕尾形 6">
            <a:extLst>
              <a:ext uri="{FF2B5EF4-FFF2-40B4-BE49-F238E27FC236}">
                <a16:creationId xmlns:a16="http://schemas.microsoft.com/office/drawing/2014/main" id="{DE6944D8-1DB1-4967-99E2-B307EDBA3001}"/>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42" name="文本框 41">
            <a:extLst>
              <a:ext uri="{FF2B5EF4-FFF2-40B4-BE49-F238E27FC236}">
                <a16:creationId xmlns:a16="http://schemas.microsoft.com/office/drawing/2014/main" id="{4F0A6952-B9CF-41F1-9C69-59AA75BC5A0A}"/>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3" name="Rectangle 8">
            <a:extLst>
              <a:ext uri="{FF2B5EF4-FFF2-40B4-BE49-F238E27FC236}">
                <a16:creationId xmlns:a16="http://schemas.microsoft.com/office/drawing/2014/main" id="{349AC5E6-3F05-41B4-8F66-A51DE529D322}"/>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44" name="Rectangle 58">
            <a:extLst>
              <a:ext uri="{FF2B5EF4-FFF2-40B4-BE49-F238E27FC236}">
                <a16:creationId xmlns:a16="http://schemas.microsoft.com/office/drawing/2014/main" id="{A7F8B01D-75AA-477C-9B68-13ED41C2A43E}"/>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4368982" y="929859"/>
            <a:ext cx="3790543"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公开数据集测试</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27" name="表格 2">
            <a:extLst>
              <a:ext uri="{FF2B5EF4-FFF2-40B4-BE49-F238E27FC236}">
                <a16:creationId xmlns:a16="http://schemas.microsoft.com/office/drawing/2014/main" id="{3B5B0D56-441D-403C-AF11-A1E667BEFB85}"/>
              </a:ext>
            </a:extLst>
          </p:cNvPr>
          <p:cNvGraphicFramePr>
            <a:graphicFrameLocks noGrp="1"/>
          </p:cNvGraphicFramePr>
          <p:nvPr>
            <p:custDataLst>
              <p:tags r:id="rId1"/>
            </p:custDataLst>
            <p:extLst>
              <p:ext uri="{D42A27DB-BD31-4B8C-83A1-F6EECF244321}">
                <p14:modId xmlns:p14="http://schemas.microsoft.com/office/powerpoint/2010/main" val="2384843945"/>
              </p:ext>
            </p:extLst>
          </p:nvPr>
        </p:nvGraphicFramePr>
        <p:xfrm>
          <a:off x="361673" y="2642906"/>
          <a:ext cx="11506753" cy="2991960"/>
        </p:xfrm>
        <a:graphic>
          <a:graphicData uri="http://schemas.openxmlformats.org/drawingml/2006/table">
            <a:tbl>
              <a:tblPr firstRow="1" bandRow="1">
                <a:tableStyleId>{5C22544A-7EE6-4342-B048-85BDC9FD1C3A}</a:tableStyleId>
              </a:tblPr>
              <a:tblGrid>
                <a:gridCol w="1643836">
                  <a:extLst>
                    <a:ext uri="{9D8B030D-6E8A-4147-A177-3AD203B41FA5}">
                      <a16:colId xmlns:a16="http://schemas.microsoft.com/office/drawing/2014/main" val="20000"/>
                    </a:ext>
                  </a:extLst>
                </a:gridCol>
                <a:gridCol w="1575728">
                  <a:extLst>
                    <a:ext uri="{9D8B030D-6E8A-4147-A177-3AD203B41FA5}">
                      <a16:colId xmlns:a16="http://schemas.microsoft.com/office/drawing/2014/main" val="20001"/>
                    </a:ext>
                  </a:extLst>
                </a:gridCol>
                <a:gridCol w="1515848">
                  <a:extLst>
                    <a:ext uri="{9D8B030D-6E8A-4147-A177-3AD203B41FA5}">
                      <a16:colId xmlns:a16="http://schemas.microsoft.com/office/drawing/2014/main" val="20002"/>
                    </a:ext>
                  </a:extLst>
                </a:gridCol>
                <a:gridCol w="1840032">
                  <a:extLst>
                    <a:ext uri="{9D8B030D-6E8A-4147-A177-3AD203B41FA5}">
                      <a16:colId xmlns:a16="http://schemas.microsoft.com/office/drawing/2014/main" val="20003"/>
                    </a:ext>
                  </a:extLst>
                </a:gridCol>
                <a:gridCol w="1643737">
                  <a:extLst>
                    <a:ext uri="{9D8B030D-6E8A-4147-A177-3AD203B41FA5}">
                      <a16:colId xmlns:a16="http://schemas.microsoft.com/office/drawing/2014/main" val="20004"/>
                    </a:ext>
                  </a:extLst>
                </a:gridCol>
                <a:gridCol w="1643736">
                  <a:extLst>
                    <a:ext uri="{9D8B030D-6E8A-4147-A177-3AD203B41FA5}">
                      <a16:colId xmlns:a16="http://schemas.microsoft.com/office/drawing/2014/main" val="20005"/>
                    </a:ext>
                  </a:extLst>
                </a:gridCol>
                <a:gridCol w="1643836">
                  <a:extLst>
                    <a:ext uri="{9D8B030D-6E8A-4147-A177-3AD203B41FA5}">
                      <a16:colId xmlns:a16="http://schemas.microsoft.com/office/drawing/2014/main" val="20006"/>
                    </a:ext>
                  </a:extLst>
                </a:gridCol>
              </a:tblGrid>
              <a:tr h="76200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kern="1200" dirty="0">
                          <a:solidFill>
                            <a:schemeClr val="lt1"/>
                          </a:solidFill>
                          <a:latin typeface="+mn-lt"/>
                          <a:ea typeface="+mn-ea"/>
                          <a:cs typeface="+mn-cs"/>
                        </a:rPr>
                        <a:t>不同网络</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 </a:t>
                      </a:r>
                      <a:r>
                        <a:rPr lang="en-US" altLang="zh-CN" sz="2400" b="1" kern="1200" dirty="0" err="1">
                          <a:solidFill>
                            <a:schemeClr val="lt1"/>
                          </a:solidFill>
                          <a:latin typeface="+mn-lt"/>
                          <a:ea typeface="+mn-ea"/>
                          <a:cs typeface="+mn-cs"/>
                        </a:rPr>
                        <a:t>TextCNN</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TextRNN</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err="1">
                          <a:solidFill>
                            <a:schemeClr val="lt1"/>
                          </a:solidFill>
                          <a:latin typeface="+mn-lt"/>
                          <a:ea typeface="+mn-ea"/>
                          <a:cs typeface="+mn-cs"/>
                        </a:rPr>
                        <a:t>TextRNN_Att</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en-US" sz="2400" b="1" kern="1200" dirty="0">
                          <a:solidFill>
                            <a:schemeClr val="lt1"/>
                          </a:solidFill>
                          <a:latin typeface="+mn-lt"/>
                          <a:ea typeface="+mn-ea"/>
                          <a:cs typeface="+mn-cs"/>
                        </a:rPr>
                        <a:t>TextRCNN</a:t>
                      </a: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err="1">
                          <a:solidFill>
                            <a:schemeClr val="lt1"/>
                          </a:solidFill>
                          <a:latin typeface="+mn-lt"/>
                          <a:ea typeface="+mn-ea"/>
                          <a:cs typeface="+mn-cs"/>
                        </a:rPr>
                        <a:t>Fast</a:t>
                      </a:r>
                      <a:r>
                        <a:rPr lang="en-US" sz="2400" b="1" kern="1200" dirty="0" err="1">
                          <a:solidFill>
                            <a:schemeClr val="lt1"/>
                          </a:solidFill>
                          <a:latin typeface="+mn-lt"/>
                          <a:ea typeface="+mn-ea"/>
                          <a:cs typeface="+mn-cs"/>
                        </a:rPr>
                        <a:t>RCNN</a:t>
                      </a:r>
                      <a:endParaRPr 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DPCNN</a:t>
                      </a:r>
                      <a:endParaRPr lang="zh-CN" altLang="en-US"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10000"/>
                  </a:ext>
                </a:extLst>
              </a:tr>
              <a:tr h="5422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accurancy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1" kern="1200" dirty="0">
                          <a:solidFill>
                            <a:srgbClr val="FF0000"/>
                          </a:solidFill>
                          <a:latin typeface="+mn-lt"/>
                          <a:ea typeface="+mn-ea"/>
                          <a:cs typeface="+mn-cs"/>
                        </a:rPr>
                        <a:t>0.9004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kern="1200" dirty="0">
                          <a:solidFill>
                            <a:schemeClr val="dk1"/>
                          </a:solidFill>
                          <a:latin typeface="+mn-lt"/>
                          <a:ea typeface="+mn-ea"/>
                          <a:cs typeface="+mn-cs"/>
                        </a:rPr>
                        <a:t>0.8791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kern="1200" dirty="0">
                          <a:solidFill>
                            <a:schemeClr val="dk1"/>
                          </a:solidFill>
                          <a:latin typeface="+mn-lt"/>
                          <a:ea typeface="+mn-ea"/>
                          <a:cs typeface="+mn-cs"/>
                        </a:rPr>
                        <a:t>0.8908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0.8902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0.8738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2400" b="0" kern="1200" dirty="0">
                          <a:solidFill>
                            <a:schemeClr val="dk1"/>
                          </a:solidFill>
                          <a:latin typeface="+mn-lt"/>
                          <a:ea typeface="+mn-ea"/>
                          <a:cs typeface="+mn-cs"/>
                        </a:rPr>
                        <a:t>0.8975</a:t>
                      </a:r>
                    </a:p>
                  </a:txBody>
                  <a:tcPr/>
                </a:tc>
                <a:extLst>
                  <a:ext uri="{0D108BD9-81ED-4DB2-BD59-A6C34878D82A}">
                    <a16:rowId xmlns:a16="http://schemas.microsoft.com/office/drawing/2014/main" val="10001"/>
                  </a:ext>
                </a:extLst>
              </a:tr>
              <a:tr h="5422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precision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rgbClr val="FF0000"/>
                          </a:solidFill>
                          <a:latin typeface="+mn-lt"/>
                          <a:ea typeface="+mn-ea"/>
                          <a:cs typeface="+mn-cs"/>
                        </a:rPr>
                        <a:t>0.9019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0.8807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0.8921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0.8969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0.8749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0.8985</a:t>
                      </a:r>
                    </a:p>
                  </a:txBody>
                  <a:tcPr/>
                </a:tc>
                <a:extLst>
                  <a:ext uri="{0D108BD9-81ED-4DB2-BD59-A6C34878D82A}">
                    <a16:rowId xmlns:a16="http://schemas.microsoft.com/office/drawing/2014/main" val="10002"/>
                  </a:ext>
                </a:extLst>
              </a:tr>
              <a:tr h="5422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recall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rgbClr val="FF0000"/>
                          </a:solidFill>
                          <a:latin typeface="+mn-lt"/>
                          <a:ea typeface="+mn-ea"/>
                          <a:cs typeface="+mn-cs"/>
                        </a:rPr>
                        <a:t>0.9004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0.8791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0.8738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0.8975</a:t>
                      </a:r>
                    </a:p>
                  </a:txBody>
                  <a:tcPr/>
                </a:tc>
                <a:extLst>
                  <a:ext uri="{0D108BD9-81ED-4DB2-BD59-A6C34878D82A}">
                    <a16:rowId xmlns:a16="http://schemas.microsoft.com/office/drawing/2014/main" val="10003"/>
                  </a:ext>
                </a:extLst>
              </a:tr>
              <a:tr h="54225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f1-score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kern="1200" dirty="0">
                          <a:solidFill>
                            <a:srgbClr val="FF0000"/>
                          </a:solidFill>
                          <a:latin typeface="+mn-lt"/>
                          <a:ea typeface="+mn-ea"/>
                          <a:cs typeface="+mn-cs"/>
                        </a:rPr>
                        <a:t>0.9001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0.8784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0.8962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0.8734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0" kern="1200" dirty="0">
                          <a:solidFill>
                            <a:schemeClr val="dk1"/>
                          </a:solidFill>
                          <a:latin typeface="+mn-lt"/>
                          <a:ea typeface="+mn-ea"/>
                          <a:cs typeface="+mn-cs"/>
                        </a:rPr>
                        <a:t>0.8973</a:t>
                      </a:r>
                    </a:p>
                  </a:txBody>
                  <a:tcPr/>
                </a:tc>
                <a:extLst>
                  <a:ext uri="{0D108BD9-81ED-4DB2-BD59-A6C34878D82A}">
                    <a16:rowId xmlns:a16="http://schemas.microsoft.com/office/drawing/2014/main" val="10004"/>
                  </a:ext>
                </a:extLst>
              </a:tr>
            </a:tbl>
          </a:graphicData>
        </a:graphic>
      </p:graphicFrame>
      <p:sp>
        <p:nvSpPr>
          <p:cNvPr id="29" name="文本框 28">
            <a:extLst>
              <a:ext uri="{FF2B5EF4-FFF2-40B4-BE49-F238E27FC236}">
                <a16:creationId xmlns:a16="http://schemas.microsoft.com/office/drawing/2014/main" id="{978BD86C-2CA3-41EB-BDE8-248FC12BBDD3}"/>
              </a:ext>
            </a:extLst>
          </p:cNvPr>
          <p:cNvSpPr txBox="1"/>
          <p:nvPr/>
        </p:nvSpPr>
        <p:spPr>
          <a:xfrm>
            <a:off x="998855" y="1696720"/>
            <a:ext cx="10447020" cy="829945"/>
          </a:xfrm>
          <a:prstGeom prst="rect">
            <a:avLst/>
          </a:prstGeom>
          <a:noFill/>
        </p:spPr>
        <p:txBody>
          <a:bodyPr wrap="square" rtlCol="0">
            <a:spAutoFit/>
          </a:bodyPr>
          <a:lstStyle/>
          <a:p>
            <a:pPr algn="ctr"/>
            <a:r>
              <a:rPr sz="2400" dirty="0">
                <a:latin typeface="微软雅黑" panose="020B0503020204020204" charset="-122"/>
                <a:ea typeface="微软雅黑" panose="020B0503020204020204" charset="-122"/>
                <a:cs typeface="微软雅黑" panose="020B0503020204020204" charset="-122"/>
              </a:rPr>
              <a:t>测试采用的公开数据集THUCNews共有</a:t>
            </a:r>
            <a:r>
              <a:rPr sz="2400" b="1" dirty="0">
                <a:solidFill>
                  <a:srgbClr val="FF0000"/>
                </a:solidFill>
                <a:latin typeface="微软雅黑" panose="020B0503020204020204" charset="-122"/>
                <a:ea typeface="微软雅黑" panose="020B0503020204020204" charset="-122"/>
                <a:cs typeface="微软雅黑" panose="020B0503020204020204" charset="-122"/>
              </a:rPr>
              <a:t>20万条</a:t>
            </a:r>
            <a:r>
              <a:rPr sz="2400" dirty="0">
                <a:latin typeface="微软雅黑" panose="020B0503020204020204" charset="-122"/>
                <a:ea typeface="微软雅黑" panose="020B0503020204020204" charset="-122"/>
                <a:cs typeface="微软雅黑" panose="020B0503020204020204" charset="-122"/>
              </a:rPr>
              <a:t>新闻样例</a:t>
            </a:r>
          </a:p>
          <a:p>
            <a:pPr algn="ctr"/>
            <a:r>
              <a:rPr sz="2400" dirty="0">
                <a:latin typeface="微软雅黑" panose="020B0503020204020204" charset="-122"/>
                <a:ea typeface="微软雅黑" panose="020B0503020204020204" charset="-122"/>
                <a:cs typeface="微软雅黑" panose="020B0503020204020204" charset="-122"/>
              </a:rPr>
              <a:t>其中训练集共18万条，验证集1万条，测试集1万条，共分有</a:t>
            </a:r>
            <a:r>
              <a:rPr sz="2400" b="1" dirty="0">
                <a:solidFill>
                  <a:srgbClr val="FF0000"/>
                </a:solidFill>
                <a:latin typeface="微软雅黑" panose="020B0503020204020204" charset="-122"/>
                <a:ea typeface="微软雅黑" panose="020B0503020204020204" charset="-122"/>
                <a:cs typeface="微软雅黑" panose="020B0503020204020204" charset="-122"/>
              </a:rPr>
              <a:t>十个</a:t>
            </a:r>
            <a:r>
              <a:rPr sz="2400" dirty="0">
                <a:latin typeface="微软雅黑" panose="020B0503020204020204" charset="-122"/>
                <a:ea typeface="微软雅黑" panose="020B0503020204020204" charset="-122"/>
                <a:cs typeface="微软雅黑" panose="020B0503020204020204" charset="-122"/>
              </a:rPr>
              <a:t>新闻类别</a:t>
            </a:r>
          </a:p>
        </p:txBody>
      </p:sp>
      <p:sp>
        <p:nvSpPr>
          <p:cNvPr id="30" name="文本框 14">
            <a:extLst>
              <a:ext uri="{FF2B5EF4-FFF2-40B4-BE49-F238E27FC236}">
                <a16:creationId xmlns:a16="http://schemas.microsoft.com/office/drawing/2014/main" id="{BA1E7476-AEAF-4376-B8A7-B571642E09F8}"/>
              </a:ext>
            </a:extLst>
          </p:cNvPr>
          <p:cNvSpPr txBox="1"/>
          <p:nvPr/>
        </p:nvSpPr>
        <p:spPr>
          <a:xfrm>
            <a:off x="1026160" y="6019800"/>
            <a:ext cx="1017905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b="1" dirty="0" err="1">
                <a:latin typeface="微软雅黑" panose="020B0503020204020204" charset="-122"/>
                <a:ea typeface="微软雅黑" panose="020B0503020204020204" charset="-122"/>
                <a:cs typeface="微软雅黑" panose="020B0503020204020204" charset="-122"/>
              </a:rPr>
              <a:t>TextCNN</a:t>
            </a:r>
            <a:r>
              <a:rPr lang="zh-CN" altLang="en-US" sz="2000" b="1" dirty="0">
                <a:latin typeface="微软雅黑" panose="020B0503020204020204" charset="-122"/>
                <a:ea typeface="微软雅黑" panose="020B0503020204020204" charset="-122"/>
                <a:cs typeface="微软雅黑" panose="020B0503020204020204" charset="-122"/>
              </a:rPr>
              <a:t>在</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训练效果</a:t>
            </a:r>
            <a:r>
              <a:rPr lang="zh-CN" altLang="en-US" sz="2000" b="1" dirty="0">
                <a:latin typeface="微软雅黑" panose="020B0503020204020204" charset="-122"/>
                <a:ea typeface="微软雅黑" panose="020B0503020204020204" charset="-122"/>
                <a:cs typeface="微软雅黑" panose="020B0503020204020204" charset="-122"/>
              </a:rPr>
              <a:t>与</a:t>
            </a:r>
            <a:r>
              <a:rPr lang="zh-CN" altLang="en-US" sz="2000" b="1" dirty="0">
                <a:solidFill>
                  <a:srgbClr val="FF0000"/>
                </a:solidFill>
                <a:latin typeface="微软雅黑" panose="020B0503020204020204" charset="-122"/>
                <a:ea typeface="微软雅黑" panose="020B0503020204020204" charset="-122"/>
                <a:cs typeface="微软雅黑" panose="020B0503020204020204" charset="-122"/>
              </a:rPr>
              <a:t>时间效率</a:t>
            </a:r>
            <a:r>
              <a:rPr lang="zh-CN" altLang="en-US" sz="2000" b="1" dirty="0">
                <a:latin typeface="微软雅黑" panose="020B0503020204020204" charset="-122"/>
                <a:ea typeface="微软雅黑" panose="020B0503020204020204" charset="-122"/>
                <a:cs typeface="微软雅黑" panose="020B0503020204020204" charset="-122"/>
              </a:rPr>
              <a:t>上都优于其他网络，所以选择</a:t>
            </a:r>
            <a:r>
              <a:rPr lang="en-US" altLang="zh-CN" sz="2000" b="1" dirty="0" err="1">
                <a:solidFill>
                  <a:srgbClr val="FF0000"/>
                </a:solidFill>
                <a:latin typeface="微软雅黑" panose="020B0503020204020204" charset="-122"/>
                <a:ea typeface="微软雅黑" panose="020B0503020204020204" charset="-122"/>
                <a:cs typeface="微软雅黑" panose="020B0503020204020204" charset="-122"/>
              </a:rPr>
              <a:t>TextCNN</a:t>
            </a:r>
            <a:r>
              <a:rPr lang="zh-CN" altLang="en-US" sz="2000" b="1" dirty="0">
                <a:latin typeface="微软雅黑" panose="020B0503020204020204" charset="-122"/>
                <a:ea typeface="微软雅黑" panose="020B0503020204020204" charset="-122"/>
                <a:cs typeface="微软雅黑" panose="020B0503020204020204" charset="-122"/>
              </a:rPr>
              <a:t>作为最终的算法</a:t>
            </a:r>
          </a:p>
        </p:txBody>
      </p:sp>
      <p:sp>
        <p:nvSpPr>
          <p:cNvPr id="34" name="椭圆 33">
            <a:extLst>
              <a:ext uri="{FF2B5EF4-FFF2-40B4-BE49-F238E27FC236}">
                <a16:creationId xmlns:a16="http://schemas.microsoft.com/office/drawing/2014/main" id="{4C7C9802-1A06-4A07-8462-A780389BB97E}"/>
              </a:ext>
            </a:extLst>
          </p:cNvPr>
          <p:cNvSpPr/>
          <p:nvPr/>
        </p:nvSpPr>
        <p:spPr>
          <a:xfrm>
            <a:off x="1874520" y="3300095"/>
            <a:ext cx="1438275" cy="2274570"/>
          </a:xfrm>
          <a:prstGeom prst="ellipse">
            <a:avLst/>
          </a:prstGeom>
          <a:noFill/>
          <a:ln w="28575">
            <a:solidFill>
              <a:srgbClr val="FF0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下箭头 5">
            <a:extLst>
              <a:ext uri="{FF2B5EF4-FFF2-40B4-BE49-F238E27FC236}">
                <a16:creationId xmlns:a16="http://schemas.microsoft.com/office/drawing/2014/main" id="{BE811CA5-22FD-41E1-BA0F-6EF8DEC6938D}"/>
              </a:ext>
            </a:extLst>
          </p:cNvPr>
          <p:cNvSpPr/>
          <p:nvPr/>
        </p:nvSpPr>
        <p:spPr>
          <a:xfrm>
            <a:off x="2431415" y="5653405"/>
            <a:ext cx="323850" cy="43815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A781682A-8482-460F-B286-2E9D4926E0E8}"/>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2" name="燕尾形 4">
            <a:extLst>
              <a:ext uri="{FF2B5EF4-FFF2-40B4-BE49-F238E27FC236}">
                <a16:creationId xmlns:a16="http://schemas.microsoft.com/office/drawing/2014/main" id="{810712A5-C693-4CE2-9DEF-887070151664}"/>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33" name="燕尾形 5">
            <a:extLst>
              <a:ext uri="{FF2B5EF4-FFF2-40B4-BE49-F238E27FC236}">
                <a16:creationId xmlns:a16="http://schemas.microsoft.com/office/drawing/2014/main" id="{9870C89F-1994-497A-89EC-102AE4526B54}"/>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36" name="燕尾形 6">
            <a:extLst>
              <a:ext uri="{FF2B5EF4-FFF2-40B4-BE49-F238E27FC236}">
                <a16:creationId xmlns:a16="http://schemas.microsoft.com/office/drawing/2014/main" id="{B2FF68B0-655F-49E5-8219-22CB2F34F8A2}"/>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37" name="直接连接符 36">
            <a:extLst>
              <a:ext uri="{FF2B5EF4-FFF2-40B4-BE49-F238E27FC236}">
                <a16:creationId xmlns:a16="http://schemas.microsoft.com/office/drawing/2014/main" id="{111172D7-06D6-45CF-B22D-1CA50C3C4ECA}"/>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38" name="燕尾形 6">
            <a:extLst>
              <a:ext uri="{FF2B5EF4-FFF2-40B4-BE49-F238E27FC236}">
                <a16:creationId xmlns:a16="http://schemas.microsoft.com/office/drawing/2014/main" id="{74D69ADF-2E50-437D-9DA7-1FD83B286E24}"/>
              </a:ext>
            </a:extLst>
          </p:cNvPr>
          <p:cNvSpPr/>
          <p:nvPr/>
        </p:nvSpPr>
        <p:spPr>
          <a:xfrm>
            <a:off x="8054959" y="30335"/>
            <a:ext cx="2482909"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39" name="燕尾形 6">
            <a:extLst>
              <a:ext uri="{FF2B5EF4-FFF2-40B4-BE49-F238E27FC236}">
                <a16:creationId xmlns:a16="http://schemas.microsoft.com/office/drawing/2014/main" id="{B3C945DA-B228-4080-B635-1F97A0A84BF6}"/>
              </a:ext>
            </a:extLst>
          </p:cNvPr>
          <p:cNvSpPr/>
          <p:nvPr/>
        </p:nvSpPr>
        <p:spPr>
          <a:xfrm>
            <a:off x="10379711" y="38775"/>
            <a:ext cx="1809185"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40" name="燕尾形 6">
            <a:extLst>
              <a:ext uri="{FF2B5EF4-FFF2-40B4-BE49-F238E27FC236}">
                <a16:creationId xmlns:a16="http://schemas.microsoft.com/office/drawing/2014/main" id="{480C04E0-DDA8-411D-B419-AA271D519750}"/>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41" name="文本框 40">
            <a:extLst>
              <a:ext uri="{FF2B5EF4-FFF2-40B4-BE49-F238E27FC236}">
                <a16:creationId xmlns:a16="http://schemas.microsoft.com/office/drawing/2014/main" id="{D60FA8FC-E203-4BA2-8461-C5D967FAA613}"/>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42" name="Rectangle 8">
            <a:extLst>
              <a:ext uri="{FF2B5EF4-FFF2-40B4-BE49-F238E27FC236}">
                <a16:creationId xmlns:a16="http://schemas.microsoft.com/office/drawing/2014/main" id="{DF409587-7E36-42B9-88BA-35B81B09CA54}"/>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43" name="Rectangle 58">
            <a:extLst>
              <a:ext uri="{FF2B5EF4-FFF2-40B4-BE49-F238E27FC236}">
                <a16:creationId xmlns:a16="http://schemas.microsoft.com/office/drawing/2014/main" id="{F5036D58-DA23-4187-A67D-312CF78F8832}"/>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cSld>
  <p:clrMapOvr>
    <a:masterClrMapping/>
  </p:clrMapOvr>
  <p:transition advTm="917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80"/>
          <p:cNvSpPr txBox="1"/>
          <p:nvPr/>
        </p:nvSpPr>
        <p:spPr>
          <a:xfrm>
            <a:off x="4368982" y="764907"/>
            <a:ext cx="3790543"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自建数据集测试</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sp>
        <p:nvSpPr>
          <p:cNvPr id="31" name="文本框 30">
            <a:extLst>
              <a:ext uri="{FF2B5EF4-FFF2-40B4-BE49-F238E27FC236}">
                <a16:creationId xmlns:a16="http://schemas.microsoft.com/office/drawing/2014/main" id="{AC4B1A7D-6102-43D4-8911-92B44BAA7A20}"/>
              </a:ext>
            </a:extLst>
          </p:cNvPr>
          <p:cNvSpPr txBox="1"/>
          <p:nvPr/>
        </p:nvSpPr>
        <p:spPr>
          <a:xfrm>
            <a:off x="647065" y="1519555"/>
            <a:ext cx="5246370" cy="1014730"/>
          </a:xfrm>
          <a:prstGeom prst="rect">
            <a:avLst/>
          </a:prstGeom>
          <a:noFill/>
        </p:spPr>
        <p:txBody>
          <a:bodyPr wrap="square" rtlCol="0">
            <a:spAutoFit/>
          </a:bodyPr>
          <a:lstStyle/>
          <a:p>
            <a:pPr algn="ctr"/>
            <a:r>
              <a:rPr sz="2000" b="1" dirty="0">
                <a:solidFill>
                  <a:srgbClr val="FF0000"/>
                </a:solidFill>
                <a:latin typeface="微软雅黑" panose="020B0503020204020204" charset="-122"/>
                <a:ea typeface="微软雅黑" panose="020B0503020204020204" charset="-122"/>
                <a:cs typeface="微软雅黑" panose="020B0503020204020204" charset="-122"/>
              </a:rPr>
              <a:t>正样本</a:t>
            </a:r>
            <a:r>
              <a:rPr lang="zh-CN" sz="2000" b="1"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虚假新闻微博下方的评论</a:t>
            </a:r>
            <a:r>
              <a:rPr lang="zh-CN" sz="2000" b="1" dirty="0">
                <a:latin typeface="微软雅黑" panose="020B0503020204020204" charset="-122"/>
                <a:ea typeface="微软雅黑" panose="020B0503020204020204" charset="-122"/>
                <a:cs typeface="微软雅黑" panose="020B0503020204020204" charset="-122"/>
              </a:rPr>
              <a:t>（</a:t>
            </a:r>
            <a:r>
              <a:rPr lang="en-US" altLang="zh-CN" sz="2000" b="1" dirty="0">
                <a:latin typeface="微软雅黑" panose="020B0503020204020204" charset="-122"/>
                <a:ea typeface="微软雅黑" panose="020B0503020204020204" charset="-122"/>
                <a:cs typeface="微软雅黑" panose="020B0503020204020204" charset="-122"/>
              </a:rPr>
              <a:t>2000</a:t>
            </a:r>
            <a:r>
              <a:rPr lang="zh-CN" altLang="en-US" sz="2000" b="1" dirty="0">
                <a:latin typeface="微软雅黑" panose="020B0503020204020204" charset="-122"/>
                <a:ea typeface="微软雅黑" panose="020B0503020204020204" charset="-122"/>
                <a:cs typeface="微软雅黑" panose="020B0503020204020204" charset="-122"/>
              </a:rPr>
              <a:t>条）</a:t>
            </a:r>
            <a:endParaRPr sz="2000" b="1" dirty="0">
              <a:latin typeface="微软雅黑" panose="020B0503020204020204" charset="-122"/>
              <a:ea typeface="微软雅黑" panose="020B0503020204020204" charset="-122"/>
              <a:cs typeface="微软雅黑" panose="020B0503020204020204" charset="-122"/>
            </a:endParaRPr>
          </a:p>
          <a:p>
            <a:pPr algn="ctr"/>
            <a:r>
              <a:rPr sz="2000" b="1" dirty="0">
                <a:solidFill>
                  <a:srgbClr val="FF0000"/>
                </a:solidFill>
                <a:latin typeface="微软雅黑" panose="020B0503020204020204" charset="-122"/>
                <a:ea typeface="微软雅黑" panose="020B0503020204020204" charset="-122"/>
                <a:cs typeface="微软雅黑" panose="020B0503020204020204" charset="-122"/>
              </a:rPr>
              <a:t>负样本</a:t>
            </a:r>
            <a:r>
              <a:rPr lang="zh-CN" sz="2000" b="1" dirty="0">
                <a:latin typeface="微软雅黑" panose="020B0503020204020204" charset="-122"/>
                <a:ea typeface="微软雅黑" panose="020B0503020204020204" charset="-122"/>
                <a:cs typeface="微软雅黑" panose="020B0503020204020204" charset="-122"/>
              </a:rPr>
              <a:t>：</a:t>
            </a:r>
            <a:r>
              <a:rPr sz="2000" b="1" dirty="0">
                <a:latin typeface="微软雅黑" panose="020B0503020204020204" charset="-122"/>
                <a:ea typeface="微软雅黑" panose="020B0503020204020204" charset="-122"/>
                <a:cs typeface="微软雅黑" panose="020B0503020204020204" charset="-122"/>
              </a:rPr>
              <a:t>官方新闻媒体下方的评论</a:t>
            </a:r>
            <a:r>
              <a:rPr lang="zh-CN" sz="2000" b="1" dirty="0">
                <a:latin typeface="微软雅黑" panose="020B0503020204020204" charset="-122"/>
                <a:ea typeface="微软雅黑" panose="020B0503020204020204" charset="-122"/>
                <a:cs typeface="微软雅黑" panose="020B0503020204020204" charset="-122"/>
              </a:rPr>
              <a:t>（</a:t>
            </a:r>
            <a:r>
              <a:rPr lang="en-US" altLang="zh-CN" sz="2000" b="1" dirty="0">
                <a:latin typeface="微软雅黑" panose="020B0503020204020204" charset="-122"/>
                <a:ea typeface="微软雅黑" panose="020B0503020204020204" charset="-122"/>
                <a:cs typeface="微软雅黑" panose="020B0503020204020204" charset="-122"/>
              </a:rPr>
              <a:t>2000</a:t>
            </a:r>
            <a:r>
              <a:rPr lang="zh-CN" altLang="en-US" sz="2000" b="1" dirty="0">
                <a:latin typeface="微软雅黑" panose="020B0503020204020204" charset="-122"/>
                <a:ea typeface="微软雅黑" panose="020B0503020204020204" charset="-122"/>
                <a:cs typeface="微软雅黑" panose="020B0503020204020204" charset="-122"/>
              </a:rPr>
              <a:t>条）</a:t>
            </a:r>
            <a:endParaRPr lang="zh-CN" sz="2000" b="1" dirty="0">
              <a:latin typeface="微软雅黑" panose="020B0503020204020204" charset="-122"/>
              <a:ea typeface="微软雅黑" panose="020B0503020204020204" charset="-122"/>
              <a:cs typeface="微软雅黑" panose="020B0503020204020204" charset="-122"/>
            </a:endParaRPr>
          </a:p>
          <a:p>
            <a:pPr algn="ctr"/>
            <a:endParaRPr lang="zh-CN" sz="2000" b="1" dirty="0">
              <a:latin typeface="微软雅黑" panose="020B0503020204020204" charset="-122"/>
              <a:ea typeface="微软雅黑" panose="020B0503020204020204" charset="-122"/>
              <a:cs typeface="微软雅黑" panose="020B0503020204020204" charset="-122"/>
            </a:endParaRPr>
          </a:p>
        </p:txBody>
      </p:sp>
      <p:sp>
        <p:nvSpPr>
          <p:cNvPr id="32" name="文本框 31">
            <a:extLst>
              <a:ext uri="{FF2B5EF4-FFF2-40B4-BE49-F238E27FC236}">
                <a16:creationId xmlns:a16="http://schemas.microsoft.com/office/drawing/2014/main" id="{CD55CBB3-368A-49FC-81A5-55751FB0EA91}"/>
              </a:ext>
            </a:extLst>
          </p:cNvPr>
          <p:cNvSpPr txBox="1"/>
          <p:nvPr/>
        </p:nvSpPr>
        <p:spPr>
          <a:xfrm>
            <a:off x="6745605" y="1414780"/>
            <a:ext cx="4820285" cy="868360"/>
          </a:xfrm>
          <a:prstGeom prst="roundRect">
            <a:avLst/>
          </a:prstGeom>
          <a:noFill/>
          <a:ln w="28575">
            <a:solidFill>
              <a:srgbClr val="002060"/>
            </a:solidFill>
            <a:prstDash val="dash"/>
          </a:ln>
        </p:spPr>
        <p:txBody>
          <a:bodyPr wrap="square" rtlCol="0" anchor="t">
            <a:spAutoFit/>
          </a:bodyPr>
          <a:lstStyle/>
          <a:p>
            <a:pPr>
              <a:lnSpc>
                <a:spcPct val="125000"/>
              </a:lnSpc>
              <a:spcBef>
                <a:spcPts val="0"/>
              </a:spcBef>
              <a:spcAft>
                <a:spcPts val="0"/>
              </a:spcAft>
            </a:pPr>
            <a:r>
              <a:rPr b="1" dirty="0">
                <a:latin typeface="微软雅黑" panose="020B0503020204020204" charset="-122"/>
                <a:ea typeface="微软雅黑" panose="020B0503020204020204" charset="-122"/>
                <a:cs typeface="微软雅黑" panose="020B0503020204020204" charset="-122"/>
                <a:sym typeface="+mn-ea"/>
              </a:rPr>
              <a:t>保证训练与测试的数据是</a:t>
            </a:r>
            <a:r>
              <a:rPr b="1" dirty="0">
                <a:solidFill>
                  <a:srgbClr val="FF0000"/>
                </a:solidFill>
                <a:latin typeface="微软雅黑" panose="020B0503020204020204" charset="-122"/>
                <a:ea typeface="微软雅黑" panose="020B0503020204020204" charset="-122"/>
                <a:cs typeface="微软雅黑" panose="020B0503020204020204" charset="-122"/>
                <a:sym typeface="+mn-ea"/>
              </a:rPr>
              <a:t>来自同一个分布</a:t>
            </a:r>
            <a:endParaRPr b="1" dirty="0">
              <a:latin typeface="微软雅黑" panose="020B0503020204020204" charset="-122"/>
              <a:ea typeface="微软雅黑" panose="020B0503020204020204" charset="-122"/>
              <a:cs typeface="微软雅黑" panose="020B0503020204020204" charset="-122"/>
            </a:endParaRPr>
          </a:p>
          <a:p>
            <a:pPr>
              <a:lnSpc>
                <a:spcPct val="125000"/>
              </a:lnSpc>
              <a:spcBef>
                <a:spcPts val="0"/>
              </a:spcBef>
              <a:spcAft>
                <a:spcPts val="0"/>
              </a:spcAft>
            </a:pPr>
            <a:r>
              <a:rPr b="1" dirty="0">
                <a:latin typeface="微软雅黑" panose="020B0503020204020204" charset="-122"/>
                <a:ea typeface="微软雅黑" panose="020B0503020204020204" charset="-122"/>
                <a:cs typeface="微软雅黑" panose="020B0503020204020204" charset="-122"/>
                <a:sym typeface="+mn-ea"/>
              </a:rPr>
              <a:t>逐步添加数据集以</a:t>
            </a:r>
            <a:r>
              <a:rPr lang="zh-CN" b="1" dirty="0">
                <a:solidFill>
                  <a:srgbClr val="FF0000"/>
                </a:solidFill>
                <a:latin typeface="微软雅黑" panose="020B0503020204020204" charset="-122"/>
                <a:ea typeface="微软雅黑" panose="020B0503020204020204" charset="-122"/>
                <a:cs typeface="微软雅黑" panose="020B0503020204020204" charset="-122"/>
                <a:sym typeface="+mn-ea"/>
              </a:rPr>
              <a:t>最小化过拟合</a:t>
            </a:r>
          </a:p>
        </p:txBody>
      </p:sp>
      <p:sp>
        <p:nvSpPr>
          <p:cNvPr id="33" name="右箭头 6">
            <a:extLst>
              <a:ext uri="{FF2B5EF4-FFF2-40B4-BE49-F238E27FC236}">
                <a16:creationId xmlns:a16="http://schemas.microsoft.com/office/drawing/2014/main" id="{E7AAAB94-7E99-4ABE-BA4F-506CE044A157}"/>
              </a:ext>
            </a:extLst>
          </p:cNvPr>
          <p:cNvSpPr/>
          <p:nvPr/>
        </p:nvSpPr>
        <p:spPr>
          <a:xfrm>
            <a:off x="6055360" y="1648460"/>
            <a:ext cx="542925" cy="40005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a:extLst>
              <a:ext uri="{FF2B5EF4-FFF2-40B4-BE49-F238E27FC236}">
                <a16:creationId xmlns:a16="http://schemas.microsoft.com/office/drawing/2014/main" id="{1385E7F1-8C2B-43D6-9ADD-ABE8946B521E}"/>
              </a:ext>
            </a:extLst>
          </p:cNvPr>
          <p:cNvCxnSpPr/>
          <p:nvPr/>
        </p:nvCxnSpPr>
        <p:spPr>
          <a:xfrm>
            <a:off x="556895" y="3413760"/>
            <a:ext cx="11229975"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ABB6086-EF6E-4698-84CF-E45AA3B03993}"/>
              </a:ext>
            </a:extLst>
          </p:cNvPr>
          <p:cNvCxnSpPr/>
          <p:nvPr/>
        </p:nvCxnSpPr>
        <p:spPr>
          <a:xfrm flipH="1">
            <a:off x="6280785" y="3551555"/>
            <a:ext cx="19050" cy="28003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38" name="图片 41">
            <a:extLst>
              <a:ext uri="{FF2B5EF4-FFF2-40B4-BE49-F238E27FC236}">
                <a16:creationId xmlns:a16="http://schemas.microsoft.com/office/drawing/2014/main" id="{71AF0666-C7EC-4C7C-AA6F-C9988539E61A}"/>
              </a:ext>
            </a:extLst>
          </p:cNvPr>
          <p:cNvPicPr>
            <a:picLocks noChangeAspect="1"/>
          </p:cNvPicPr>
          <p:nvPr/>
        </p:nvPicPr>
        <p:blipFill>
          <a:blip r:embed="rId3"/>
          <a:stretch>
            <a:fillRect/>
          </a:stretch>
        </p:blipFill>
        <p:spPr>
          <a:xfrm>
            <a:off x="1085850" y="3812540"/>
            <a:ext cx="3668395" cy="2628265"/>
          </a:xfrm>
          <a:prstGeom prst="rect">
            <a:avLst/>
          </a:prstGeom>
        </p:spPr>
      </p:pic>
      <p:pic>
        <p:nvPicPr>
          <p:cNvPr id="39" name="图片 42">
            <a:extLst>
              <a:ext uri="{FF2B5EF4-FFF2-40B4-BE49-F238E27FC236}">
                <a16:creationId xmlns:a16="http://schemas.microsoft.com/office/drawing/2014/main" id="{9799E7AE-B497-495E-9F0B-FAF60549E799}"/>
              </a:ext>
            </a:extLst>
          </p:cNvPr>
          <p:cNvPicPr>
            <a:picLocks noChangeAspect="1"/>
          </p:cNvPicPr>
          <p:nvPr/>
        </p:nvPicPr>
        <p:blipFill>
          <a:blip r:embed="rId4"/>
          <a:stretch>
            <a:fillRect/>
          </a:stretch>
        </p:blipFill>
        <p:spPr>
          <a:xfrm>
            <a:off x="6921500" y="3957955"/>
            <a:ext cx="3305175" cy="2482850"/>
          </a:xfrm>
          <a:prstGeom prst="rect">
            <a:avLst/>
          </a:prstGeom>
        </p:spPr>
      </p:pic>
      <p:sp>
        <p:nvSpPr>
          <p:cNvPr id="40" name="文本框 39">
            <a:extLst>
              <a:ext uri="{FF2B5EF4-FFF2-40B4-BE49-F238E27FC236}">
                <a16:creationId xmlns:a16="http://schemas.microsoft.com/office/drawing/2014/main" id="{D75AE933-E355-4751-92F8-B8A2C94C7358}"/>
              </a:ext>
            </a:extLst>
          </p:cNvPr>
          <p:cNvSpPr txBox="1"/>
          <p:nvPr/>
        </p:nvSpPr>
        <p:spPr>
          <a:xfrm>
            <a:off x="836295" y="3413760"/>
            <a:ext cx="4411980" cy="398780"/>
          </a:xfrm>
          <a:prstGeom prst="rect">
            <a:avLst/>
          </a:prstGeom>
          <a:noFill/>
          <a:ln w="9525">
            <a:noFill/>
          </a:ln>
        </p:spPr>
        <p:txBody>
          <a:bodyPr wrap="square">
            <a:spAutoFit/>
          </a:bodyPr>
          <a:lstStyle/>
          <a:p>
            <a:pPr indent="0"/>
            <a:r>
              <a:rPr lang="zh-CN" sz="2000" b="1" dirty="0">
                <a:solidFill>
                  <a:srgbClr val="1F497D"/>
                </a:solidFill>
                <a:latin typeface="微软雅黑" panose="020B0503020204020204" charset="-122"/>
                <a:ea typeface="微软雅黑" panose="020B0503020204020204" charset="-122"/>
              </a:rPr>
              <a:t>数据集规模与质量对测试结果的影响</a:t>
            </a:r>
            <a:endParaRPr lang="zh-CN" altLang="en-US" sz="2000" b="1" dirty="0">
              <a:solidFill>
                <a:srgbClr val="1F497D"/>
              </a:solidFill>
              <a:latin typeface="微软雅黑" panose="020B0503020204020204" charset="-122"/>
              <a:ea typeface="微软雅黑" panose="020B0503020204020204" charset="-122"/>
            </a:endParaRPr>
          </a:p>
        </p:txBody>
      </p:sp>
      <p:sp>
        <p:nvSpPr>
          <p:cNvPr id="41" name="文本框 40">
            <a:extLst>
              <a:ext uri="{FF2B5EF4-FFF2-40B4-BE49-F238E27FC236}">
                <a16:creationId xmlns:a16="http://schemas.microsoft.com/office/drawing/2014/main" id="{5C1522B5-0DB1-4DF4-86D1-DBB8F54E3117}"/>
              </a:ext>
            </a:extLst>
          </p:cNvPr>
          <p:cNvSpPr txBox="1"/>
          <p:nvPr/>
        </p:nvSpPr>
        <p:spPr>
          <a:xfrm>
            <a:off x="7807325" y="3444240"/>
            <a:ext cx="2697480" cy="368300"/>
          </a:xfrm>
          <a:prstGeom prst="rect">
            <a:avLst/>
          </a:prstGeom>
          <a:noFill/>
        </p:spPr>
        <p:txBody>
          <a:bodyPr wrap="none" rtlCol="0" anchor="t">
            <a:spAutoFit/>
          </a:bodyPr>
          <a:lstStyle/>
          <a:p>
            <a:pPr indent="0"/>
            <a:r>
              <a:rPr lang="zh-CN" b="1" dirty="0">
                <a:solidFill>
                  <a:srgbClr val="1F497D"/>
                </a:solidFill>
                <a:latin typeface="微软雅黑" panose="020B0503020204020204" charset="-122"/>
                <a:ea typeface="微软雅黑" panose="020B0503020204020204" charset="-122"/>
                <a:sym typeface="+mn-ea"/>
              </a:rPr>
              <a:t>词嵌入对测试结果的影响</a:t>
            </a:r>
            <a:endParaRPr lang="zh-CN" altLang="en-US" dirty="0">
              <a:solidFill>
                <a:srgbClr val="1F497D"/>
              </a:solidFill>
            </a:endParaRPr>
          </a:p>
        </p:txBody>
      </p:sp>
      <p:sp>
        <p:nvSpPr>
          <p:cNvPr id="42" name="圆角矩形 11">
            <a:extLst>
              <a:ext uri="{FF2B5EF4-FFF2-40B4-BE49-F238E27FC236}">
                <a16:creationId xmlns:a16="http://schemas.microsoft.com/office/drawing/2014/main" id="{A58263D3-A25D-422A-9722-597A1D863D59}"/>
              </a:ext>
            </a:extLst>
          </p:cNvPr>
          <p:cNvSpPr/>
          <p:nvPr/>
        </p:nvSpPr>
        <p:spPr>
          <a:xfrm>
            <a:off x="3444875" y="4765675"/>
            <a:ext cx="1042035" cy="905510"/>
          </a:xfrm>
          <a:prstGeom prst="roundRect">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12">
            <a:extLst>
              <a:ext uri="{FF2B5EF4-FFF2-40B4-BE49-F238E27FC236}">
                <a16:creationId xmlns:a16="http://schemas.microsoft.com/office/drawing/2014/main" id="{90E01512-D1DD-4B7E-B0BA-0DAA83FE4D9C}"/>
              </a:ext>
            </a:extLst>
          </p:cNvPr>
          <p:cNvSpPr/>
          <p:nvPr/>
        </p:nvSpPr>
        <p:spPr>
          <a:xfrm>
            <a:off x="7705725" y="4159885"/>
            <a:ext cx="1680210" cy="906145"/>
          </a:xfrm>
          <a:prstGeom prst="roundRect">
            <a:avLst/>
          </a:prstGeom>
          <a:noFill/>
          <a:ln w="28575">
            <a:solidFill>
              <a:srgbClr val="FF0000"/>
            </a:solidFill>
            <a:prstDash val="sys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13">
            <a:extLst>
              <a:ext uri="{FF2B5EF4-FFF2-40B4-BE49-F238E27FC236}">
                <a16:creationId xmlns:a16="http://schemas.microsoft.com/office/drawing/2014/main" id="{D22EBED8-EFFD-4843-A58A-1E2C6B387B77}"/>
              </a:ext>
            </a:extLst>
          </p:cNvPr>
          <p:cNvSpPr/>
          <p:nvPr/>
        </p:nvSpPr>
        <p:spPr>
          <a:xfrm>
            <a:off x="4486910" y="5066030"/>
            <a:ext cx="410210" cy="304800"/>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14">
            <a:extLst>
              <a:ext uri="{FF2B5EF4-FFF2-40B4-BE49-F238E27FC236}">
                <a16:creationId xmlns:a16="http://schemas.microsoft.com/office/drawing/2014/main" id="{D4FCC14A-FA0B-4015-A04D-36BC91BDEAA9}"/>
              </a:ext>
            </a:extLst>
          </p:cNvPr>
          <p:cNvSpPr/>
          <p:nvPr/>
        </p:nvSpPr>
        <p:spPr>
          <a:xfrm>
            <a:off x="9448800" y="4470400"/>
            <a:ext cx="450215" cy="295275"/>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1ABD63C1-44B3-4B92-B2DC-39D8EAA56275}"/>
              </a:ext>
            </a:extLst>
          </p:cNvPr>
          <p:cNvSpPr txBox="1"/>
          <p:nvPr/>
        </p:nvSpPr>
        <p:spPr>
          <a:xfrm>
            <a:off x="10003790" y="4159885"/>
            <a:ext cx="1475740" cy="829945"/>
          </a:xfrm>
          <a:prstGeom prst="rect">
            <a:avLst/>
          </a:prstGeom>
          <a:noFill/>
        </p:spPr>
        <p:txBody>
          <a:bodyPr wrap="square" rtlCol="0">
            <a:spAutoFit/>
          </a:bodyPr>
          <a:lstStyle/>
          <a:p>
            <a:r>
              <a:rPr lang="zh-CN" altLang="en-US" sz="1600" b="1">
                <a:solidFill>
                  <a:srgbClr val="FF0000"/>
                </a:solidFill>
              </a:rPr>
              <a:t>预训练词嵌入</a:t>
            </a:r>
            <a:r>
              <a:rPr lang="zh-CN" altLang="en-US" sz="1600" b="1"/>
              <a:t>比随机初始化效果更好</a:t>
            </a:r>
          </a:p>
        </p:txBody>
      </p:sp>
      <p:sp>
        <p:nvSpPr>
          <p:cNvPr id="47" name="文本框 46">
            <a:extLst>
              <a:ext uri="{FF2B5EF4-FFF2-40B4-BE49-F238E27FC236}">
                <a16:creationId xmlns:a16="http://schemas.microsoft.com/office/drawing/2014/main" id="{21A5F37C-5B60-4518-B622-BED9758FBAA7}"/>
              </a:ext>
            </a:extLst>
          </p:cNvPr>
          <p:cNvSpPr txBox="1"/>
          <p:nvPr/>
        </p:nvSpPr>
        <p:spPr>
          <a:xfrm>
            <a:off x="5017135" y="4465955"/>
            <a:ext cx="1038225" cy="1322070"/>
          </a:xfrm>
          <a:prstGeom prst="rect">
            <a:avLst/>
          </a:prstGeom>
          <a:noFill/>
        </p:spPr>
        <p:txBody>
          <a:bodyPr wrap="square" rtlCol="0">
            <a:spAutoFit/>
          </a:bodyPr>
          <a:lstStyle/>
          <a:p>
            <a:r>
              <a:rPr lang="zh-CN" altLang="en-US" sz="1600" b="1">
                <a:solidFill>
                  <a:srgbClr val="FF0000"/>
                </a:solidFill>
              </a:rPr>
              <a:t>规模越大、数据集同一性越好</a:t>
            </a:r>
            <a:r>
              <a:rPr lang="zh-CN" altLang="en-US" sz="1600" b="1"/>
              <a:t>，测试结果越好</a:t>
            </a:r>
          </a:p>
        </p:txBody>
      </p:sp>
      <p:graphicFrame>
        <p:nvGraphicFramePr>
          <p:cNvPr id="2" name="表格 1">
            <a:extLst>
              <a:ext uri="{FF2B5EF4-FFF2-40B4-BE49-F238E27FC236}">
                <a16:creationId xmlns:a16="http://schemas.microsoft.com/office/drawing/2014/main" id="{A5CAAF65-C08B-4086-82D4-9C476436EC47}"/>
              </a:ext>
            </a:extLst>
          </p:cNvPr>
          <p:cNvGraphicFramePr>
            <a:graphicFrameLocks noGrp="1"/>
          </p:cNvGraphicFramePr>
          <p:nvPr>
            <p:extLst>
              <p:ext uri="{D42A27DB-BD31-4B8C-83A1-F6EECF244321}">
                <p14:modId xmlns:p14="http://schemas.microsoft.com/office/powerpoint/2010/main" val="1909269984"/>
              </p:ext>
            </p:extLst>
          </p:nvPr>
        </p:nvGraphicFramePr>
        <p:xfrm>
          <a:off x="2099462" y="2366189"/>
          <a:ext cx="7639449" cy="1011693"/>
        </p:xfrm>
        <a:graphic>
          <a:graphicData uri="http://schemas.openxmlformats.org/drawingml/2006/table">
            <a:tbl>
              <a:tblPr firstRow="1" bandRow="1">
                <a:tableStyleId>{5C22544A-7EE6-4342-B048-85BDC9FD1C3A}</a:tableStyleId>
              </a:tblPr>
              <a:tblGrid>
                <a:gridCol w="1909833">
                  <a:extLst>
                    <a:ext uri="{9D8B030D-6E8A-4147-A177-3AD203B41FA5}">
                      <a16:colId xmlns:a16="http://schemas.microsoft.com/office/drawing/2014/main" val="3676329776"/>
                    </a:ext>
                  </a:extLst>
                </a:gridCol>
                <a:gridCol w="1939813">
                  <a:extLst>
                    <a:ext uri="{9D8B030D-6E8A-4147-A177-3AD203B41FA5}">
                      <a16:colId xmlns:a16="http://schemas.microsoft.com/office/drawing/2014/main" val="3772673504"/>
                    </a:ext>
                  </a:extLst>
                </a:gridCol>
                <a:gridCol w="1839817">
                  <a:extLst>
                    <a:ext uri="{9D8B030D-6E8A-4147-A177-3AD203B41FA5}">
                      <a16:colId xmlns:a16="http://schemas.microsoft.com/office/drawing/2014/main" val="2723198199"/>
                    </a:ext>
                  </a:extLst>
                </a:gridCol>
                <a:gridCol w="1949986">
                  <a:extLst>
                    <a:ext uri="{9D8B030D-6E8A-4147-A177-3AD203B41FA5}">
                      <a16:colId xmlns:a16="http://schemas.microsoft.com/office/drawing/2014/main" val="3208864808"/>
                    </a:ext>
                  </a:extLst>
                </a:gridCol>
              </a:tblGrid>
              <a:tr h="554493">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accuracy</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precision</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recall</a:t>
                      </a:r>
                      <a:endParaRPr lang="zh-CN" altLang="en-US" sz="2400" b="1" kern="1200" dirty="0">
                        <a:solidFill>
                          <a:schemeClr val="lt1"/>
                        </a:solidFill>
                        <a:latin typeface="+mn-lt"/>
                        <a:ea typeface="+mn-ea"/>
                        <a:cs typeface="+mn-cs"/>
                      </a:endParaRPr>
                    </a:p>
                  </a:txBody>
                  <a:tcP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lt1"/>
                          </a:solidFill>
                          <a:latin typeface="+mn-lt"/>
                          <a:ea typeface="+mn-ea"/>
                          <a:cs typeface="+mn-cs"/>
                        </a:rPr>
                        <a:t>F1</a:t>
                      </a:r>
                      <a:endParaRPr lang="zh-CN" altLang="en-US"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412365414"/>
                  </a:ext>
                </a:extLst>
              </a:tr>
              <a:tr h="439834">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kern="1200" dirty="0">
                          <a:solidFill>
                            <a:schemeClr val="dk1"/>
                          </a:solidFill>
                          <a:latin typeface="+mn-lt"/>
                          <a:ea typeface="+mn-ea"/>
                          <a:cs typeface="+mn-cs"/>
                        </a:rPr>
                        <a:t>0.9838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1" kern="1200" dirty="0">
                          <a:solidFill>
                            <a:schemeClr val="tx1"/>
                          </a:solidFill>
                          <a:latin typeface="+mn-lt"/>
                          <a:ea typeface="+mn-ea"/>
                          <a:cs typeface="+mn-cs"/>
                        </a:rPr>
                        <a:t>0.9879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1" kern="1200" dirty="0">
                          <a:solidFill>
                            <a:schemeClr val="dk1"/>
                          </a:solidFill>
                          <a:latin typeface="+mn-lt"/>
                          <a:ea typeface="+mn-ea"/>
                          <a:cs typeface="+mn-cs"/>
                        </a:rPr>
                        <a:t>0.9775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2400" b="1" kern="1200" dirty="0">
                          <a:solidFill>
                            <a:srgbClr val="FF0000"/>
                          </a:solidFill>
                          <a:latin typeface="+mn-lt"/>
                          <a:ea typeface="+mn-ea"/>
                          <a:cs typeface="+mn-cs"/>
                        </a:rPr>
                        <a:t>0.9838</a:t>
                      </a:r>
                    </a:p>
                  </a:txBody>
                  <a:tcPr/>
                </a:tc>
                <a:extLst>
                  <a:ext uri="{0D108BD9-81ED-4DB2-BD59-A6C34878D82A}">
                    <a16:rowId xmlns:a16="http://schemas.microsoft.com/office/drawing/2014/main" val="3954352399"/>
                  </a:ext>
                </a:extLst>
              </a:tr>
            </a:tbl>
          </a:graphicData>
        </a:graphic>
      </p:graphicFrame>
      <p:sp>
        <p:nvSpPr>
          <p:cNvPr id="29" name="文本框 28">
            <a:extLst>
              <a:ext uri="{FF2B5EF4-FFF2-40B4-BE49-F238E27FC236}">
                <a16:creationId xmlns:a16="http://schemas.microsoft.com/office/drawing/2014/main" id="{6E967ABA-C3C7-4861-82F7-A3116A0619D3}"/>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0" name="燕尾形 4">
            <a:extLst>
              <a:ext uri="{FF2B5EF4-FFF2-40B4-BE49-F238E27FC236}">
                <a16:creationId xmlns:a16="http://schemas.microsoft.com/office/drawing/2014/main" id="{6E754C7A-2302-41E9-B4DE-3DBEC765EE42}"/>
              </a:ext>
            </a:extLst>
          </p:cNvPr>
          <p:cNvSpPr/>
          <p:nvPr/>
        </p:nvSpPr>
        <p:spPr>
          <a:xfrm>
            <a:off x="1754177" y="30335"/>
            <a:ext cx="1371574"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整体架构</a:t>
            </a:r>
          </a:p>
        </p:txBody>
      </p:sp>
      <p:sp>
        <p:nvSpPr>
          <p:cNvPr id="34" name="燕尾形 5">
            <a:extLst>
              <a:ext uri="{FF2B5EF4-FFF2-40B4-BE49-F238E27FC236}">
                <a16:creationId xmlns:a16="http://schemas.microsoft.com/office/drawing/2014/main" id="{A896A979-DC10-429E-BDD5-0F871C966215}"/>
              </a:ext>
            </a:extLst>
          </p:cNvPr>
          <p:cNvSpPr/>
          <p:nvPr/>
        </p:nvSpPr>
        <p:spPr>
          <a:xfrm>
            <a:off x="4581179" y="29485"/>
            <a:ext cx="1911781" cy="534235"/>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已知虚假新闻检测模块</a:t>
            </a:r>
          </a:p>
        </p:txBody>
      </p:sp>
      <p:sp>
        <p:nvSpPr>
          <p:cNvPr id="35" name="燕尾形 6">
            <a:extLst>
              <a:ext uri="{FF2B5EF4-FFF2-40B4-BE49-F238E27FC236}">
                <a16:creationId xmlns:a16="http://schemas.microsoft.com/office/drawing/2014/main" id="{D49FB3C8-41B2-44D7-86F4-19E6157DF411}"/>
              </a:ext>
            </a:extLst>
          </p:cNvPr>
          <p:cNvSpPr/>
          <p:nvPr/>
        </p:nvSpPr>
        <p:spPr>
          <a:xfrm>
            <a:off x="2926488" y="30335"/>
            <a:ext cx="1819620"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无关微博过滤模块</a:t>
            </a:r>
          </a:p>
        </p:txBody>
      </p:sp>
      <p:cxnSp>
        <p:nvCxnSpPr>
          <p:cNvPr id="48" name="直接连接符 47">
            <a:extLst>
              <a:ext uri="{FF2B5EF4-FFF2-40B4-BE49-F238E27FC236}">
                <a16:creationId xmlns:a16="http://schemas.microsoft.com/office/drawing/2014/main" id="{5BFC5F98-7F5D-4AC9-BF00-80A893AFD72A}"/>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49" name="燕尾形 6">
            <a:extLst>
              <a:ext uri="{FF2B5EF4-FFF2-40B4-BE49-F238E27FC236}">
                <a16:creationId xmlns:a16="http://schemas.microsoft.com/office/drawing/2014/main" id="{4F19C893-DFDA-40C3-8ED5-F71E97A66AD2}"/>
              </a:ext>
            </a:extLst>
          </p:cNvPr>
          <p:cNvSpPr/>
          <p:nvPr/>
        </p:nvSpPr>
        <p:spPr>
          <a:xfrm>
            <a:off x="8054959" y="30335"/>
            <a:ext cx="2482909"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基于溯源的盗图新闻检测</a:t>
            </a:r>
          </a:p>
        </p:txBody>
      </p:sp>
      <p:sp>
        <p:nvSpPr>
          <p:cNvPr id="50" name="燕尾形 6">
            <a:extLst>
              <a:ext uri="{FF2B5EF4-FFF2-40B4-BE49-F238E27FC236}">
                <a16:creationId xmlns:a16="http://schemas.microsoft.com/office/drawing/2014/main" id="{EBA96409-B4E6-44AC-A06B-49DCC895C834}"/>
              </a:ext>
            </a:extLst>
          </p:cNvPr>
          <p:cNvSpPr/>
          <p:nvPr/>
        </p:nvSpPr>
        <p:spPr>
          <a:xfrm>
            <a:off x="10379711" y="38775"/>
            <a:ext cx="1809185"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评论语义分析模块</a:t>
            </a:r>
          </a:p>
        </p:txBody>
      </p:sp>
      <p:sp>
        <p:nvSpPr>
          <p:cNvPr id="51" name="燕尾形 6">
            <a:extLst>
              <a:ext uri="{FF2B5EF4-FFF2-40B4-BE49-F238E27FC236}">
                <a16:creationId xmlns:a16="http://schemas.microsoft.com/office/drawing/2014/main" id="{FD4DD482-F46A-422D-88C0-07067DA3CD04}"/>
              </a:ext>
            </a:extLst>
          </p:cNvPr>
          <p:cNvSpPr/>
          <p:nvPr/>
        </p:nvSpPr>
        <p:spPr>
          <a:xfrm>
            <a:off x="6350340" y="29485"/>
            <a:ext cx="1851418" cy="534236"/>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图片篡改检测模块</a:t>
            </a:r>
          </a:p>
        </p:txBody>
      </p:sp>
      <p:sp>
        <p:nvSpPr>
          <p:cNvPr id="52" name="文本框 51">
            <a:extLst>
              <a:ext uri="{FF2B5EF4-FFF2-40B4-BE49-F238E27FC236}">
                <a16:creationId xmlns:a16="http://schemas.microsoft.com/office/drawing/2014/main" id="{8241353C-15D2-49C4-A0BB-8E6008C6675F}"/>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3" name="Rectangle 8">
            <a:extLst>
              <a:ext uri="{FF2B5EF4-FFF2-40B4-BE49-F238E27FC236}">
                <a16:creationId xmlns:a16="http://schemas.microsoft.com/office/drawing/2014/main" id="{F31598F3-E5F5-401C-8B26-41E31B6EDC3E}"/>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54" name="Rectangle 58">
            <a:extLst>
              <a:ext uri="{FF2B5EF4-FFF2-40B4-BE49-F238E27FC236}">
                <a16:creationId xmlns:a16="http://schemas.microsoft.com/office/drawing/2014/main" id="{2B30F78F-2427-4815-8688-3616EA6097E2}"/>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02</a:t>
            </a:r>
            <a:r>
              <a:rPr lang="en-US" altLang="zh-CN" sz="2135" dirty="0"/>
              <a:t> </a:t>
            </a:r>
            <a:r>
              <a:rPr lang="zh-CN" altLang="en-US" sz="2135" dirty="0"/>
              <a:t>关键技术</a:t>
            </a:r>
          </a:p>
        </p:txBody>
      </p:sp>
    </p:spTree>
    <p:extLst>
      <p:ext uri="{BB962C8B-B14F-4D97-AF65-F5344CB8AC3E}">
        <p14:creationId xmlns:p14="http://schemas.microsoft.com/office/powerpoint/2010/main" val="1747798700"/>
      </p:ext>
    </p:extLst>
  </p:cSld>
  <p:clrMapOvr>
    <a:masterClrMapping/>
  </p:clrMapOvr>
  <p:transition advTm="917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flipV="1">
            <a:off x="1386188" y="-9101"/>
            <a:ext cx="3009176" cy="3942266"/>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1523114" y="4043388"/>
            <a:ext cx="2371162" cy="748666"/>
          </a:xfrm>
          <a:prstGeom prst="rect">
            <a:avLst/>
          </a:prstGeom>
          <a:noFill/>
        </p:spPr>
        <p:txBody>
          <a:bodyPr wrap="none" rtlCol="0">
            <a:spAutoFit/>
          </a:bodyPr>
          <a:lstStyle/>
          <a:p>
            <a:r>
              <a:rPr lang="zh-CN" altLang="en-US" sz="4265" b="1" dirty="0">
                <a:latin typeface="微软雅黑" panose="020B0503020204020204" charset="-122"/>
                <a:ea typeface="微软雅黑" panose="020B0503020204020204" charset="-122"/>
              </a:rPr>
              <a:t>作品总结</a:t>
            </a:r>
          </a:p>
        </p:txBody>
      </p:sp>
      <p:sp>
        <p:nvSpPr>
          <p:cNvPr id="4" name="文本框 3"/>
          <p:cNvSpPr txBox="1"/>
          <p:nvPr/>
        </p:nvSpPr>
        <p:spPr>
          <a:xfrm>
            <a:off x="1923753" y="1765097"/>
            <a:ext cx="1871025" cy="1733231"/>
          </a:xfrm>
          <a:prstGeom prst="rect">
            <a:avLst/>
          </a:prstGeom>
          <a:noFill/>
        </p:spPr>
        <p:txBody>
          <a:bodyPr wrap="none" rtlCol="0">
            <a:spAutoFit/>
          </a:bodyPr>
          <a:lstStyle/>
          <a:p>
            <a:r>
              <a:rPr lang="en-US" altLang="zh-CN" sz="10665" b="1" dirty="0">
                <a:solidFill>
                  <a:schemeClr val="bg1"/>
                </a:solidFill>
                <a:latin typeface="微软雅黑" panose="020B0503020204020204" charset="-122"/>
                <a:ea typeface="微软雅黑" panose="020B0503020204020204" charset="-122"/>
              </a:rPr>
              <a:t>03</a:t>
            </a:r>
            <a:endParaRPr lang="zh-CN" altLang="en-US" sz="10665"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1393111" y="5012626"/>
            <a:ext cx="1665841" cy="42088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作品总结</a:t>
            </a:r>
            <a:endParaRPr lang="en-US" altLang="zh-CN" sz="2135" dirty="0">
              <a:latin typeface="微软雅黑" panose="020B0503020204020204" charset="-122"/>
              <a:ea typeface="微软雅黑" panose="020B0503020204020204" charset="-122"/>
            </a:endParaRPr>
          </a:p>
        </p:txBody>
      </p:sp>
      <p:cxnSp>
        <p:nvCxnSpPr>
          <p:cNvPr id="8" name="直接连接符 7"/>
          <p:cNvCxnSpPr/>
          <p:nvPr/>
        </p:nvCxnSpPr>
        <p:spPr>
          <a:xfrm>
            <a:off x="1585067" y="6500275"/>
            <a:ext cx="79429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28" y="1334120"/>
            <a:ext cx="3961229" cy="41897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flipV="1">
            <a:off x="1386188" y="-9101"/>
            <a:ext cx="3009176" cy="3942266"/>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1523114" y="4043388"/>
            <a:ext cx="2371162" cy="748666"/>
          </a:xfrm>
          <a:prstGeom prst="rect">
            <a:avLst/>
          </a:prstGeom>
          <a:noFill/>
        </p:spPr>
        <p:txBody>
          <a:bodyPr wrap="none" rtlCol="0">
            <a:spAutoFit/>
          </a:bodyPr>
          <a:lstStyle/>
          <a:p>
            <a:r>
              <a:rPr lang="zh-CN" altLang="en-US" sz="4265" b="1" dirty="0">
                <a:latin typeface="微软雅黑" panose="020B0503020204020204" charset="-122"/>
                <a:ea typeface="微软雅黑" panose="020B0503020204020204" charset="-122"/>
              </a:rPr>
              <a:t>背景分析</a:t>
            </a:r>
          </a:p>
        </p:txBody>
      </p:sp>
      <p:sp>
        <p:nvSpPr>
          <p:cNvPr id="4" name="文本框 3"/>
          <p:cNvSpPr txBox="1"/>
          <p:nvPr/>
        </p:nvSpPr>
        <p:spPr>
          <a:xfrm>
            <a:off x="1923753" y="1765097"/>
            <a:ext cx="1871025" cy="1733231"/>
          </a:xfrm>
          <a:prstGeom prst="rect">
            <a:avLst/>
          </a:prstGeom>
          <a:noFill/>
        </p:spPr>
        <p:txBody>
          <a:bodyPr wrap="none" rtlCol="0">
            <a:spAutoFit/>
          </a:bodyPr>
          <a:lstStyle/>
          <a:p>
            <a:r>
              <a:rPr lang="en-US" altLang="zh-CN" sz="10665" b="1" dirty="0">
                <a:solidFill>
                  <a:schemeClr val="bg1"/>
                </a:solidFill>
                <a:latin typeface="微软雅黑" panose="020B0503020204020204" charset="-122"/>
                <a:ea typeface="微软雅黑" panose="020B0503020204020204" charset="-122"/>
              </a:rPr>
              <a:t>01</a:t>
            </a:r>
            <a:endParaRPr lang="zh-CN" altLang="en-US" sz="10665" b="1" dirty="0">
              <a:solidFill>
                <a:schemeClr val="bg1"/>
              </a:solidFill>
              <a:latin typeface="微软雅黑" panose="020B0503020204020204" charset="-122"/>
              <a:ea typeface="微软雅黑" panose="020B0503020204020204" charset="-122"/>
            </a:endParaRPr>
          </a:p>
        </p:txBody>
      </p:sp>
      <p:sp>
        <p:nvSpPr>
          <p:cNvPr id="5" name="文本框 4"/>
          <p:cNvSpPr txBox="1"/>
          <p:nvPr/>
        </p:nvSpPr>
        <p:spPr>
          <a:xfrm>
            <a:off x="1393111" y="5012628"/>
            <a:ext cx="1665841"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研究背景</a:t>
            </a:r>
          </a:p>
        </p:txBody>
      </p:sp>
      <p:sp>
        <p:nvSpPr>
          <p:cNvPr id="6" name="文本框 5"/>
          <p:cNvSpPr txBox="1"/>
          <p:nvPr/>
        </p:nvSpPr>
        <p:spPr>
          <a:xfrm>
            <a:off x="1393111" y="5510491"/>
            <a:ext cx="1665841"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平台分析</a:t>
            </a:r>
          </a:p>
        </p:txBody>
      </p:sp>
      <p:sp>
        <p:nvSpPr>
          <p:cNvPr id="7" name="文本框 6"/>
          <p:cNvSpPr txBox="1"/>
          <p:nvPr/>
        </p:nvSpPr>
        <p:spPr>
          <a:xfrm>
            <a:off x="5095608" y="5012628"/>
            <a:ext cx="1665841"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研究现状</a:t>
            </a:r>
          </a:p>
        </p:txBody>
      </p:sp>
      <p:cxnSp>
        <p:nvCxnSpPr>
          <p:cNvPr id="8" name="直接连接符 7"/>
          <p:cNvCxnSpPr/>
          <p:nvPr/>
        </p:nvCxnSpPr>
        <p:spPr>
          <a:xfrm>
            <a:off x="1585067" y="6500275"/>
            <a:ext cx="79429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28" y="1334120"/>
            <a:ext cx="3961229" cy="4189761"/>
          </a:xfrm>
          <a:prstGeom prst="rect">
            <a:avLst/>
          </a:prstGeom>
        </p:spPr>
      </p:pic>
      <p:sp>
        <p:nvSpPr>
          <p:cNvPr id="11" name="文本框 10"/>
          <p:cNvSpPr txBox="1"/>
          <p:nvPr/>
        </p:nvSpPr>
        <p:spPr>
          <a:xfrm>
            <a:off x="5095608" y="5503523"/>
            <a:ext cx="1665841" cy="420564"/>
          </a:xfrm>
          <a:prstGeom prst="rect">
            <a:avLst/>
          </a:prstGeom>
          <a:noFill/>
        </p:spPr>
        <p:txBody>
          <a:bodyPr wrap="none" rtlCol="0">
            <a:spAutoFit/>
          </a:bodyPr>
          <a:lstStyle/>
          <a:p>
            <a:pPr marL="381000" indent="-381000">
              <a:buFont typeface="Wingdings" panose="05000000000000000000" pitchFamily="2" charset="2"/>
              <a:buChar char="l"/>
            </a:pPr>
            <a:r>
              <a:rPr lang="zh-CN" altLang="en-US" sz="2135" dirty="0">
                <a:latin typeface="微软雅黑" panose="020B0503020204020204" charset="-122"/>
                <a:ea typeface="微软雅黑" panose="020B0503020204020204" charset="-122"/>
              </a:rPr>
              <a:t>作品意义</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p:cNvGrpSpPr/>
          <p:nvPr/>
        </p:nvGrpSpPr>
        <p:grpSpPr>
          <a:xfrm>
            <a:off x="3464865" y="4649645"/>
            <a:ext cx="1904264" cy="1812358"/>
            <a:chOff x="135378" y="3719996"/>
            <a:chExt cx="1904852" cy="1812917"/>
          </a:xfrm>
        </p:grpSpPr>
        <p:grpSp>
          <p:nvGrpSpPr>
            <p:cNvPr id="2" name="组合 1"/>
            <p:cNvGrpSpPr/>
            <p:nvPr/>
          </p:nvGrpSpPr>
          <p:grpSpPr>
            <a:xfrm>
              <a:off x="170607" y="4198251"/>
              <a:ext cx="1860551" cy="227167"/>
              <a:chOff x="1222167" y="4304931"/>
              <a:chExt cx="1860551" cy="227167"/>
            </a:xfrm>
          </p:grpSpPr>
          <p:cxnSp>
            <p:nvCxnSpPr>
              <p:cNvPr id="7" name="直接连接符 6"/>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任意多边形: 形状 6"/>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2" name="任意多边形: 形状 7"/>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3" name="直接连接符 12"/>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16" name="矩形 15"/>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57" name="组合 56"/>
          <p:cNvGrpSpPr/>
          <p:nvPr/>
        </p:nvGrpSpPr>
        <p:grpSpPr>
          <a:xfrm>
            <a:off x="9882365" y="4645153"/>
            <a:ext cx="1869059" cy="1816851"/>
            <a:chOff x="8057738" y="3719997"/>
            <a:chExt cx="1869636" cy="1817412"/>
          </a:xfrm>
        </p:grpSpPr>
        <p:grpSp>
          <p:nvGrpSpPr>
            <p:cNvPr id="45" name="组合 44"/>
            <p:cNvGrpSpPr/>
            <p:nvPr/>
          </p:nvGrpSpPr>
          <p:grpSpPr>
            <a:xfrm>
              <a:off x="8057738" y="4198251"/>
              <a:ext cx="1860551" cy="227167"/>
              <a:chOff x="9109298" y="4304931"/>
              <a:chExt cx="1860551" cy="227167"/>
            </a:xfrm>
          </p:grpSpPr>
          <p:cxnSp>
            <p:nvCxnSpPr>
              <p:cNvPr id="35" name="直接连接符 34"/>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任意多边形: 形状 37"/>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37" name="任意多边形: 形状 38"/>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38" name="直接连接符 37"/>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矩形 38"/>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40" name="矩形 39"/>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58" name="组合 57"/>
          <p:cNvGrpSpPr/>
          <p:nvPr/>
        </p:nvGrpSpPr>
        <p:grpSpPr>
          <a:xfrm>
            <a:off x="6791090" y="4649637"/>
            <a:ext cx="1869845" cy="1812366"/>
            <a:chOff x="10826101" y="3719996"/>
            <a:chExt cx="1870422" cy="1812925"/>
          </a:xfrm>
        </p:grpSpPr>
        <p:grpSp>
          <p:nvGrpSpPr>
            <p:cNvPr id="47" name="组合 46"/>
            <p:cNvGrpSpPr/>
            <p:nvPr/>
          </p:nvGrpSpPr>
          <p:grpSpPr>
            <a:xfrm>
              <a:off x="10826101" y="4198251"/>
              <a:ext cx="1860551" cy="227167"/>
              <a:chOff x="9109298" y="4304931"/>
              <a:chExt cx="1860551" cy="227167"/>
            </a:xfrm>
          </p:grpSpPr>
          <p:cxnSp>
            <p:nvCxnSpPr>
              <p:cNvPr id="48" name="直接连接符 47"/>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任意多边形: 形状 37"/>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50" name="任意多边形: 形状 38"/>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51" name="直接连接符 50"/>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2" name="矩形 51"/>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53" name="矩形 52"/>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sp>
        <p:nvSpPr>
          <p:cNvPr id="59" name="Rectangle 32">
            <a:extLst>
              <a:ext uri="{FF2B5EF4-FFF2-40B4-BE49-F238E27FC236}">
                <a16:creationId xmlns:a16="http://schemas.microsoft.com/office/drawing/2014/main" id="{31DE5FCB-97D2-4A5A-8C2E-01A0087C739E}"/>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66" name="文本框 65">
            <a:extLst>
              <a:ext uri="{FF2B5EF4-FFF2-40B4-BE49-F238E27FC236}">
                <a16:creationId xmlns:a16="http://schemas.microsoft.com/office/drawing/2014/main" id="{31DF4CB8-305C-4BEA-851F-F2407BBBF4E0}"/>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8" name="Rectangle 8">
            <a:extLst>
              <a:ext uri="{FF2B5EF4-FFF2-40B4-BE49-F238E27FC236}">
                <a16:creationId xmlns:a16="http://schemas.microsoft.com/office/drawing/2014/main" id="{092D7289-F22E-4B43-ACB5-E9539902105E}"/>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9" name="Rectangle 58">
            <a:extLst>
              <a:ext uri="{FF2B5EF4-FFF2-40B4-BE49-F238E27FC236}">
                <a16:creationId xmlns:a16="http://schemas.microsoft.com/office/drawing/2014/main" id="{A7307615-28E5-435F-BA55-39E6E808D010}"/>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70" name="燕尾形 4">
            <a:extLst>
              <a:ext uri="{FF2B5EF4-FFF2-40B4-BE49-F238E27FC236}">
                <a16:creationId xmlns:a16="http://schemas.microsoft.com/office/drawing/2014/main" id="{D16590C2-43F9-40C4-9AF6-1FBA2EF03E89}"/>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73" name="直接连接符 72">
            <a:extLst>
              <a:ext uri="{FF2B5EF4-FFF2-40B4-BE49-F238E27FC236}">
                <a16:creationId xmlns:a16="http://schemas.microsoft.com/office/drawing/2014/main" id="{E7ADAE36-C98B-4A97-A423-60DED0973306}"/>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75" name="燕尾形 6">
            <a:extLst>
              <a:ext uri="{FF2B5EF4-FFF2-40B4-BE49-F238E27FC236}">
                <a16:creationId xmlns:a16="http://schemas.microsoft.com/office/drawing/2014/main" id="{6CD772C4-3683-490F-8E2F-360CADA9022B}"/>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grpSp>
        <p:nvGrpSpPr>
          <p:cNvPr id="77" name="组合 76">
            <a:extLst>
              <a:ext uri="{FF2B5EF4-FFF2-40B4-BE49-F238E27FC236}">
                <a16:creationId xmlns:a16="http://schemas.microsoft.com/office/drawing/2014/main" id="{07EB534D-44A3-41A7-9B6F-5642E06BDE0A}"/>
              </a:ext>
            </a:extLst>
          </p:cNvPr>
          <p:cNvGrpSpPr/>
          <p:nvPr/>
        </p:nvGrpSpPr>
        <p:grpSpPr>
          <a:xfrm>
            <a:off x="440538" y="4645153"/>
            <a:ext cx="1928339" cy="1816850"/>
            <a:chOff x="5428695" y="3719997"/>
            <a:chExt cx="1928934" cy="1817411"/>
          </a:xfrm>
        </p:grpSpPr>
        <p:grpSp>
          <p:nvGrpSpPr>
            <p:cNvPr id="78" name="组合 77">
              <a:extLst>
                <a:ext uri="{FF2B5EF4-FFF2-40B4-BE49-F238E27FC236}">
                  <a16:creationId xmlns:a16="http://schemas.microsoft.com/office/drawing/2014/main" id="{4C63307A-B01A-4E02-815B-9B7968DE277E}"/>
                </a:ext>
              </a:extLst>
            </p:cNvPr>
            <p:cNvGrpSpPr/>
            <p:nvPr/>
          </p:nvGrpSpPr>
          <p:grpSpPr>
            <a:xfrm>
              <a:off x="5428695" y="4198251"/>
              <a:ext cx="1860551" cy="227167"/>
              <a:chOff x="6480255" y="4304931"/>
              <a:chExt cx="1860551" cy="227167"/>
            </a:xfrm>
          </p:grpSpPr>
          <p:cxnSp>
            <p:nvCxnSpPr>
              <p:cNvPr id="81" name="直接连接符 80">
                <a:extLst>
                  <a:ext uri="{FF2B5EF4-FFF2-40B4-BE49-F238E27FC236}">
                    <a16:creationId xmlns:a16="http://schemas.microsoft.com/office/drawing/2014/main" id="{18A854AC-AE25-4E59-8497-3CB46563DE0F}"/>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任意多边形: 形状 81">
                <a:extLst>
                  <a:ext uri="{FF2B5EF4-FFF2-40B4-BE49-F238E27FC236}">
                    <a16:creationId xmlns:a16="http://schemas.microsoft.com/office/drawing/2014/main" id="{A4C82088-0AB6-496D-871A-7B82A3941969}"/>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83" name="任意多边形: 形状 82">
                <a:extLst>
                  <a:ext uri="{FF2B5EF4-FFF2-40B4-BE49-F238E27FC236}">
                    <a16:creationId xmlns:a16="http://schemas.microsoft.com/office/drawing/2014/main" id="{8822B5D7-4D5F-423F-919F-F267A8BCB73B}"/>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84" name="直接连接符 83">
                <a:extLst>
                  <a:ext uri="{FF2B5EF4-FFF2-40B4-BE49-F238E27FC236}">
                    <a16:creationId xmlns:a16="http://schemas.microsoft.com/office/drawing/2014/main" id="{EA6AC372-0686-4343-B4DA-FD2CD8247CFC}"/>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9" name="矩形 78">
              <a:extLst>
                <a:ext uri="{FF2B5EF4-FFF2-40B4-BE49-F238E27FC236}">
                  <a16:creationId xmlns:a16="http://schemas.microsoft.com/office/drawing/2014/main" id="{FC41B8BB-0BA7-4628-A788-16F831C7F72E}"/>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80" name="矩形 79">
              <a:extLst>
                <a:ext uri="{FF2B5EF4-FFF2-40B4-BE49-F238E27FC236}">
                  <a16:creationId xmlns:a16="http://schemas.microsoft.com/office/drawing/2014/main" id="{E933D25C-A944-47FF-BC94-5FB2B27E03A2}"/>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pic>
        <p:nvPicPr>
          <p:cNvPr id="4" name="图片 3">
            <a:extLst>
              <a:ext uri="{FF2B5EF4-FFF2-40B4-BE49-F238E27FC236}">
                <a16:creationId xmlns:a16="http://schemas.microsoft.com/office/drawing/2014/main" id="{49F11A9B-0AFD-47F1-9B41-2BD59AA3F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17" y="889635"/>
            <a:ext cx="10309489" cy="37738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2">
            <a:extLst>
              <a:ext uri="{FF2B5EF4-FFF2-40B4-BE49-F238E27FC236}">
                <a16:creationId xmlns:a16="http://schemas.microsoft.com/office/drawing/2014/main" id="{89C70667-E21A-4D8B-95EC-08EFF2391006}"/>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55" name="文本框 54">
            <a:extLst>
              <a:ext uri="{FF2B5EF4-FFF2-40B4-BE49-F238E27FC236}">
                <a16:creationId xmlns:a16="http://schemas.microsoft.com/office/drawing/2014/main" id="{63E2AB38-46AF-4745-850A-CDB389DC6A44}"/>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56" name="Rectangle 8">
            <a:extLst>
              <a:ext uri="{FF2B5EF4-FFF2-40B4-BE49-F238E27FC236}">
                <a16:creationId xmlns:a16="http://schemas.microsoft.com/office/drawing/2014/main" id="{3B7DE0C0-7EF2-4E8D-9A54-23891843B3A4}"/>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57" name="Rectangle 58">
            <a:extLst>
              <a:ext uri="{FF2B5EF4-FFF2-40B4-BE49-F238E27FC236}">
                <a16:creationId xmlns:a16="http://schemas.microsoft.com/office/drawing/2014/main" id="{57D108FD-3717-4E66-9423-32774E939BB6}"/>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58" name="燕尾形 4">
            <a:extLst>
              <a:ext uri="{FF2B5EF4-FFF2-40B4-BE49-F238E27FC236}">
                <a16:creationId xmlns:a16="http://schemas.microsoft.com/office/drawing/2014/main" id="{7B05FEA8-4BCD-4FC1-9B8B-8CBADDD3B69B}"/>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59" name="直接连接符 58">
            <a:extLst>
              <a:ext uri="{FF2B5EF4-FFF2-40B4-BE49-F238E27FC236}">
                <a16:creationId xmlns:a16="http://schemas.microsoft.com/office/drawing/2014/main" id="{2F2BF215-3823-46D7-967A-DE28A9758BA1}"/>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0" name="燕尾形 6">
            <a:extLst>
              <a:ext uri="{FF2B5EF4-FFF2-40B4-BE49-F238E27FC236}">
                <a16:creationId xmlns:a16="http://schemas.microsoft.com/office/drawing/2014/main" id="{096A4789-DDA3-4FF9-9ACB-3385B18E2366}"/>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pic>
        <p:nvPicPr>
          <p:cNvPr id="130" name="图片 129">
            <a:extLst>
              <a:ext uri="{FF2B5EF4-FFF2-40B4-BE49-F238E27FC236}">
                <a16:creationId xmlns:a16="http://schemas.microsoft.com/office/drawing/2014/main" id="{AAF1FACA-4DFD-4585-959B-2A8D076A22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6104" y="680042"/>
            <a:ext cx="7636766" cy="4100695"/>
          </a:xfrm>
          <a:prstGeom prst="rect">
            <a:avLst/>
          </a:prstGeom>
        </p:spPr>
      </p:pic>
      <p:grpSp>
        <p:nvGrpSpPr>
          <p:cNvPr id="163" name="组合 162">
            <a:extLst>
              <a:ext uri="{FF2B5EF4-FFF2-40B4-BE49-F238E27FC236}">
                <a16:creationId xmlns:a16="http://schemas.microsoft.com/office/drawing/2014/main" id="{EFB7779E-5B4C-4272-8E18-EB68B30F72C5}"/>
              </a:ext>
            </a:extLst>
          </p:cNvPr>
          <p:cNvGrpSpPr/>
          <p:nvPr/>
        </p:nvGrpSpPr>
        <p:grpSpPr>
          <a:xfrm>
            <a:off x="3464865" y="4649645"/>
            <a:ext cx="1904264" cy="1812358"/>
            <a:chOff x="135378" y="3719996"/>
            <a:chExt cx="1904852" cy="1812917"/>
          </a:xfrm>
        </p:grpSpPr>
        <p:grpSp>
          <p:nvGrpSpPr>
            <p:cNvPr id="164" name="组合 163">
              <a:extLst>
                <a:ext uri="{FF2B5EF4-FFF2-40B4-BE49-F238E27FC236}">
                  <a16:creationId xmlns:a16="http://schemas.microsoft.com/office/drawing/2014/main" id="{1F2AA6F1-E8B1-4010-9794-4E548C49B4A9}"/>
                </a:ext>
              </a:extLst>
            </p:cNvPr>
            <p:cNvGrpSpPr/>
            <p:nvPr/>
          </p:nvGrpSpPr>
          <p:grpSpPr>
            <a:xfrm>
              <a:off x="170607" y="4198251"/>
              <a:ext cx="1860551" cy="227167"/>
              <a:chOff x="1222167" y="4304931"/>
              <a:chExt cx="1860551" cy="227167"/>
            </a:xfrm>
          </p:grpSpPr>
          <p:cxnSp>
            <p:nvCxnSpPr>
              <p:cNvPr id="167" name="直接连接符 166">
                <a:extLst>
                  <a:ext uri="{FF2B5EF4-FFF2-40B4-BE49-F238E27FC236}">
                    <a16:creationId xmlns:a16="http://schemas.microsoft.com/office/drawing/2014/main" id="{FFAD6077-44ED-493B-AEA0-A19B25912535}"/>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8" name="任意多边形: 形状 6">
                <a:extLst>
                  <a:ext uri="{FF2B5EF4-FFF2-40B4-BE49-F238E27FC236}">
                    <a16:creationId xmlns:a16="http://schemas.microsoft.com/office/drawing/2014/main" id="{9EE51AD9-B81E-4993-8E2E-5B5CCD568B6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69" name="任意多边形: 形状 7">
                <a:extLst>
                  <a:ext uri="{FF2B5EF4-FFF2-40B4-BE49-F238E27FC236}">
                    <a16:creationId xmlns:a16="http://schemas.microsoft.com/office/drawing/2014/main" id="{68783E1B-D614-4DBF-9E7F-BFF0FA3BAF4E}"/>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70" name="直接连接符 169">
                <a:extLst>
                  <a:ext uri="{FF2B5EF4-FFF2-40B4-BE49-F238E27FC236}">
                    <a16:creationId xmlns:a16="http://schemas.microsoft.com/office/drawing/2014/main" id="{B122382D-9EA6-4259-A7DC-1B9833C2DDBA}"/>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5" name="矩形 164">
              <a:extLst>
                <a:ext uri="{FF2B5EF4-FFF2-40B4-BE49-F238E27FC236}">
                  <a16:creationId xmlns:a16="http://schemas.microsoft.com/office/drawing/2014/main" id="{B101DAC5-53A6-41E7-9602-73A71737BFD6}"/>
                </a:ext>
              </a:extLst>
            </p:cNvPr>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166" name="矩形 165">
              <a:extLst>
                <a:ext uri="{FF2B5EF4-FFF2-40B4-BE49-F238E27FC236}">
                  <a16:creationId xmlns:a16="http://schemas.microsoft.com/office/drawing/2014/main" id="{31B61025-5001-415C-A4B5-884F5CEBECB6}"/>
                </a:ext>
              </a:extLst>
            </p:cNvPr>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171" name="组合 170">
            <a:extLst>
              <a:ext uri="{FF2B5EF4-FFF2-40B4-BE49-F238E27FC236}">
                <a16:creationId xmlns:a16="http://schemas.microsoft.com/office/drawing/2014/main" id="{B6E58B80-4B05-4E89-82BA-C39A4DB8169B}"/>
              </a:ext>
            </a:extLst>
          </p:cNvPr>
          <p:cNvGrpSpPr/>
          <p:nvPr/>
        </p:nvGrpSpPr>
        <p:grpSpPr>
          <a:xfrm>
            <a:off x="9882365" y="4645153"/>
            <a:ext cx="1869059" cy="1816851"/>
            <a:chOff x="8057738" y="3719997"/>
            <a:chExt cx="1869636" cy="1817412"/>
          </a:xfrm>
        </p:grpSpPr>
        <p:grpSp>
          <p:nvGrpSpPr>
            <p:cNvPr id="172" name="组合 171">
              <a:extLst>
                <a:ext uri="{FF2B5EF4-FFF2-40B4-BE49-F238E27FC236}">
                  <a16:creationId xmlns:a16="http://schemas.microsoft.com/office/drawing/2014/main" id="{95BED900-6F5C-4BE5-AF2D-0122AFD35C06}"/>
                </a:ext>
              </a:extLst>
            </p:cNvPr>
            <p:cNvGrpSpPr/>
            <p:nvPr/>
          </p:nvGrpSpPr>
          <p:grpSpPr>
            <a:xfrm>
              <a:off x="8057738" y="4198251"/>
              <a:ext cx="1860551" cy="227167"/>
              <a:chOff x="9109298" y="4304931"/>
              <a:chExt cx="1860551" cy="227167"/>
            </a:xfrm>
          </p:grpSpPr>
          <p:cxnSp>
            <p:nvCxnSpPr>
              <p:cNvPr id="175" name="直接连接符 174">
                <a:extLst>
                  <a:ext uri="{FF2B5EF4-FFF2-40B4-BE49-F238E27FC236}">
                    <a16:creationId xmlns:a16="http://schemas.microsoft.com/office/drawing/2014/main" id="{4060C945-3634-48FF-A355-630E5F5E250E}"/>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任意多边形: 形状 37">
                <a:extLst>
                  <a:ext uri="{FF2B5EF4-FFF2-40B4-BE49-F238E27FC236}">
                    <a16:creationId xmlns:a16="http://schemas.microsoft.com/office/drawing/2014/main" id="{024DD2B3-B566-4E49-9336-AF5807B8FDE8}"/>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77" name="任意多边形: 形状 38">
                <a:extLst>
                  <a:ext uri="{FF2B5EF4-FFF2-40B4-BE49-F238E27FC236}">
                    <a16:creationId xmlns:a16="http://schemas.microsoft.com/office/drawing/2014/main" id="{DC5D2563-0FAD-4E01-AB12-145559EC1060}"/>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78" name="直接连接符 177">
                <a:extLst>
                  <a:ext uri="{FF2B5EF4-FFF2-40B4-BE49-F238E27FC236}">
                    <a16:creationId xmlns:a16="http://schemas.microsoft.com/office/drawing/2014/main" id="{50EA3AE8-5A92-4A79-A9C3-216FF27A5E76}"/>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3" name="矩形 172">
              <a:extLst>
                <a:ext uri="{FF2B5EF4-FFF2-40B4-BE49-F238E27FC236}">
                  <a16:creationId xmlns:a16="http://schemas.microsoft.com/office/drawing/2014/main" id="{42FEEDDF-F4EC-4335-B95C-C5AAF5F6357E}"/>
                </a:ext>
              </a:extLst>
            </p:cNvPr>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174" name="矩形 173">
              <a:extLst>
                <a:ext uri="{FF2B5EF4-FFF2-40B4-BE49-F238E27FC236}">
                  <a16:creationId xmlns:a16="http://schemas.microsoft.com/office/drawing/2014/main" id="{44A2AC1F-5354-4919-A427-1724E54B8233}"/>
                </a:ext>
              </a:extLst>
            </p:cNvPr>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179" name="组合 178">
            <a:extLst>
              <a:ext uri="{FF2B5EF4-FFF2-40B4-BE49-F238E27FC236}">
                <a16:creationId xmlns:a16="http://schemas.microsoft.com/office/drawing/2014/main" id="{C879F23B-5A58-4BCE-B1EB-B6C166F87D06}"/>
              </a:ext>
            </a:extLst>
          </p:cNvPr>
          <p:cNvGrpSpPr/>
          <p:nvPr/>
        </p:nvGrpSpPr>
        <p:grpSpPr>
          <a:xfrm>
            <a:off x="6791090" y="4649637"/>
            <a:ext cx="1869845" cy="1812366"/>
            <a:chOff x="10826101" y="3719996"/>
            <a:chExt cx="1870422" cy="1812925"/>
          </a:xfrm>
        </p:grpSpPr>
        <p:grpSp>
          <p:nvGrpSpPr>
            <p:cNvPr id="180" name="组合 179">
              <a:extLst>
                <a:ext uri="{FF2B5EF4-FFF2-40B4-BE49-F238E27FC236}">
                  <a16:creationId xmlns:a16="http://schemas.microsoft.com/office/drawing/2014/main" id="{4966567E-2908-4ACD-B196-E24E76CB9A5F}"/>
                </a:ext>
              </a:extLst>
            </p:cNvPr>
            <p:cNvGrpSpPr/>
            <p:nvPr/>
          </p:nvGrpSpPr>
          <p:grpSpPr>
            <a:xfrm>
              <a:off x="10826101" y="4198251"/>
              <a:ext cx="1860551" cy="227167"/>
              <a:chOff x="9109298" y="4304931"/>
              <a:chExt cx="1860551" cy="227167"/>
            </a:xfrm>
          </p:grpSpPr>
          <p:cxnSp>
            <p:nvCxnSpPr>
              <p:cNvPr id="183" name="直接连接符 182">
                <a:extLst>
                  <a:ext uri="{FF2B5EF4-FFF2-40B4-BE49-F238E27FC236}">
                    <a16:creationId xmlns:a16="http://schemas.microsoft.com/office/drawing/2014/main" id="{8671EFC9-3811-49EA-8E06-308EF50E0A8B}"/>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任意多边形: 形状 37">
                <a:extLst>
                  <a:ext uri="{FF2B5EF4-FFF2-40B4-BE49-F238E27FC236}">
                    <a16:creationId xmlns:a16="http://schemas.microsoft.com/office/drawing/2014/main" id="{94991B41-B92B-4204-9D99-E77192100C1E}"/>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85" name="任意多边形: 形状 38">
                <a:extLst>
                  <a:ext uri="{FF2B5EF4-FFF2-40B4-BE49-F238E27FC236}">
                    <a16:creationId xmlns:a16="http://schemas.microsoft.com/office/drawing/2014/main" id="{C5F25967-62D3-48E6-BFAB-F2E758DA165B}"/>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86" name="直接连接符 185">
                <a:extLst>
                  <a:ext uri="{FF2B5EF4-FFF2-40B4-BE49-F238E27FC236}">
                    <a16:creationId xmlns:a16="http://schemas.microsoft.com/office/drawing/2014/main" id="{A82F944A-FE25-4F57-98AD-FC0B1AF59989}"/>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1" name="矩形 180">
              <a:extLst>
                <a:ext uri="{FF2B5EF4-FFF2-40B4-BE49-F238E27FC236}">
                  <a16:creationId xmlns:a16="http://schemas.microsoft.com/office/drawing/2014/main" id="{DB0BA869-6CF0-42C4-BD78-6410BC2F9AB8}"/>
                </a:ext>
              </a:extLst>
            </p:cNvPr>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182" name="矩形 181">
              <a:extLst>
                <a:ext uri="{FF2B5EF4-FFF2-40B4-BE49-F238E27FC236}">
                  <a16:creationId xmlns:a16="http://schemas.microsoft.com/office/drawing/2014/main" id="{FACA6398-BD63-4C75-BA0B-2F9D84C9DA58}"/>
                </a:ext>
              </a:extLst>
            </p:cNvPr>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grpSp>
        <p:nvGrpSpPr>
          <p:cNvPr id="187" name="组合 186">
            <a:extLst>
              <a:ext uri="{FF2B5EF4-FFF2-40B4-BE49-F238E27FC236}">
                <a16:creationId xmlns:a16="http://schemas.microsoft.com/office/drawing/2014/main" id="{B1473CD7-0A08-43CC-AD32-7B5F281B5413}"/>
              </a:ext>
            </a:extLst>
          </p:cNvPr>
          <p:cNvGrpSpPr/>
          <p:nvPr/>
        </p:nvGrpSpPr>
        <p:grpSpPr>
          <a:xfrm>
            <a:off x="440538" y="4645153"/>
            <a:ext cx="1928339" cy="1816850"/>
            <a:chOff x="5428695" y="3719997"/>
            <a:chExt cx="1928934" cy="1817411"/>
          </a:xfrm>
        </p:grpSpPr>
        <p:grpSp>
          <p:nvGrpSpPr>
            <p:cNvPr id="188" name="组合 187">
              <a:extLst>
                <a:ext uri="{FF2B5EF4-FFF2-40B4-BE49-F238E27FC236}">
                  <a16:creationId xmlns:a16="http://schemas.microsoft.com/office/drawing/2014/main" id="{29B46620-1BED-44A9-B5A0-41F455251012}"/>
                </a:ext>
              </a:extLst>
            </p:cNvPr>
            <p:cNvGrpSpPr/>
            <p:nvPr/>
          </p:nvGrpSpPr>
          <p:grpSpPr>
            <a:xfrm>
              <a:off x="5428695" y="4198251"/>
              <a:ext cx="1860551" cy="227167"/>
              <a:chOff x="6480255" y="4304931"/>
              <a:chExt cx="1860551" cy="227167"/>
            </a:xfrm>
          </p:grpSpPr>
          <p:cxnSp>
            <p:nvCxnSpPr>
              <p:cNvPr id="191" name="直接连接符 190">
                <a:extLst>
                  <a:ext uri="{FF2B5EF4-FFF2-40B4-BE49-F238E27FC236}">
                    <a16:creationId xmlns:a16="http://schemas.microsoft.com/office/drawing/2014/main" id="{8F607312-03A4-42C8-B2EF-170F90B821DB}"/>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2" name="任意多边形: 形状 191">
                <a:extLst>
                  <a:ext uri="{FF2B5EF4-FFF2-40B4-BE49-F238E27FC236}">
                    <a16:creationId xmlns:a16="http://schemas.microsoft.com/office/drawing/2014/main" id="{77F003DA-D993-4A2E-9D71-EC4187DCA000}"/>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93" name="任意多边形: 形状 192">
                <a:extLst>
                  <a:ext uri="{FF2B5EF4-FFF2-40B4-BE49-F238E27FC236}">
                    <a16:creationId xmlns:a16="http://schemas.microsoft.com/office/drawing/2014/main" id="{C24EC632-D5BE-45A0-996B-8903054AB3BB}"/>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94" name="直接连接符 193">
                <a:extLst>
                  <a:ext uri="{FF2B5EF4-FFF2-40B4-BE49-F238E27FC236}">
                    <a16:creationId xmlns:a16="http://schemas.microsoft.com/office/drawing/2014/main" id="{0C78733D-FABE-40E1-BAA5-EB407EA1DB44}"/>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9970E9D3-5F12-413D-9E85-2D36DCEAAEDC}"/>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190" name="矩形 189">
              <a:extLst>
                <a:ext uri="{FF2B5EF4-FFF2-40B4-BE49-F238E27FC236}">
                  <a16:creationId xmlns:a16="http://schemas.microsoft.com/office/drawing/2014/main" id="{1157ACAC-C325-4C56-ACD6-8F7E3CA66C20}"/>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pic>
        <p:nvPicPr>
          <p:cNvPr id="43" name="图片 42">
            <a:extLst>
              <a:ext uri="{FF2B5EF4-FFF2-40B4-BE49-F238E27FC236}">
                <a16:creationId xmlns:a16="http://schemas.microsoft.com/office/drawing/2014/main" id="{4993A1F8-99C7-48E1-85EA-FB5A09AC24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560" y="3658890"/>
            <a:ext cx="2353372" cy="852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32">
            <a:extLst>
              <a:ext uri="{FF2B5EF4-FFF2-40B4-BE49-F238E27FC236}">
                <a16:creationId xmlns:a16="http://schemas.microsoft.com/office/drawing/2014/main" id="{78719500-9919-4A03-A27A-753702322A63}"/>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53" name="文本框 52">
            <a:extLst>
              <a:ext uri="{FF2B5EF4-FFF2-40B4-BE49-F238E27FC236}">
                <a16:creationId xmlns:a16="http://schemas.microsoft.com/office/drawing/2014/main" id="{8D2A4C7A-2F54-4E9A-AD83-A2B6BC05C5EF}"/>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1" name="Rectangle 8">
            <a:extLst>
              <a:ext uri="{FF2B5EF4-FFF2-40B4-BE49-F238E27FC236}">
                <a16:creationId xmlns:a16="http://schemas.microsoft.com/office/drawing/2014/main" id="{823C70F7-788E-442F-8D6E-56A7A8BCF4F4}"/>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2" name="Rectangle 58">
            <a:extLst>
              <a:ext uri="{FF2B5EF4-FFF2-40B4-BE49-F238E27FC236}">
                <a16:creationId xmlns:a16="http://schemas.microsoft.com/office/drawing/2014/main" id="{37234B62-33F0-4D3D-B85A-E704A773AB26}"/>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63" name="燕尾形 4">
            <a:extLst>
              <a:ext uri="{FF2B5EF4-FFF2-40B4-BE49-F238E27FC236}">
                <a16:creationId xmlns:a16="http://schemas.microsoft.com/office/drawing/2014/main" id="{39B9CE7B-1027-49A7-9760-C64660B25D92}"/>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64" name="直接连接符 63">
            <a:extLst>
              <a:ext uri="{FF2B5EF4-FFF2-40B4-BE49-F238E27FC236}">
                <a16:creationId xmlns:a16="http://schemas.microsoft.com/office/drawing/2014/main" id="{2D9AD398-93B7-45F3-AA4F-3E66316E9F18}"/>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5" name="燕尾形 6">
            <a:extLst>
              <a:ext uri="{FF2B5EF4-FFF2-40B4-BE49-F238E27FC236}">
                <a16:creationId xmlns:a16="http://schemas.microsoft.com/office/drawing/2014/main" id="{E2AF1B55-4A0A-4600-944F-EFAF87592EDF}"/>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pic>
        <p:nvPicPr>
          <p:cNvPr id="107" name="图片 106">
            <a:extLst>
              <a:ext uri="{FF2B5EF4-FFF2-40B4-BE49-F238E27FC236}">
                <a16:creationId xmlns:a16="http://schemas.microsoft.com/office/drawing/2014/main" id="{0959E87F-525E-4E04-A176-AEB09DC80E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821" y="3409845"/>
            <a:ext cx="2206691" cy="1184921"/>
          </a:xfrm>
          <a:prstGeom prst="rect">
            <a:avLst/>
          </a:prstGeom>
        </p:spPr>
      </p:pic>
      <p:pic>
        <p:nvPicPr>
          <p:cNvPr id="108" name="图片 107">
            <a:extLst>
              <a:ext uri="{FF2B5EF4-FFF2-40B4-BE49-F238E27FC236}">
                <a16:creationId xmlns:a16="http://schemas.microsoft.com/office/drawing/2014/main" id="{DDA1CB03-B74A-45AE-95CF-220C3D256ADE}"/>
              </a:ext>
            </a:extLst>
          </p:cNvPr>
          <p:cNvPicPr/>
          <p:nvPr/>
        </p:nvPicPr>
        <p:blipFill>
          <a:blip r:embed="rId4"/>
          <a:stretch>
            <a:fillRect/>
          </a:stretch>
        </p:blipFill>
        <p:spPr>
          <a:xfrm>
            <a:off x="2665797" y="802386"/>
            <a:ext cx="7639738" cy="3927953"/>
          </a:xfrm>
          <a:prstGeom prst="rect">
            <a:avLst/>
          </a:prstGeom>
        </p:spPr>
      </p:pic>
      <p:grpSp>
        <p:nvGrpSpPr>
          <p:cNvPr id="157" name="组合 156">
            <a:extLst>
              <a:ext uri="{FF2B5EF4-FFF2-40B4-BE49-F238E27FC236}">
                <a16:creationId xmlns:a16="http://schemas.microsoft.com/office/drawing/2014/main" id="{C823262A-0DB7-460B-992E-086EA299C578}"/>
              </a:ext>
            </a:extLst>
          </p:cNvPr>
          <p:cNvGrpSpPr/>
          <p:nvPr/>
        </p:nvGrpSpPr>
        <p:grpSpPr>
          <a:xfrm>
            <a:off x="3464865" y="4649645"/>
            <a:ext cx="1904264" cy="1812358"/>
            <a:chOff x="135378" y="3719996"/>
            <a:chExt cx="1904852" cy="1812917"/>
          </a:xfrm>
        </p:grpSpPr>
        <p:grpSp>
          <p:nvGrpSpPr>
            <p:cNvPr id="158" name="组合 157">
              <a:extLst>
                <a:ext uri="{FF2B5EF4-FFF2-40B4-BE49-F238E27FC236}">
                  <a16:creationId xmlns:a16="http://schemas.microsoft.com/office/drawing/2014/main" id="{72777941-B826-4ED1-8A3E-BCCBFE9BA2BC}"/>
                </a:ext>
              </a:extLst>
            </p:cNvPr>
            <p:cNvGrpSpPr/>
            <p:nvPr/>
          </p:nvGrpSpPr>
          <p:grpSpPr>
            <a:xfrm>
              <a:off x="170607" y="4198251"/>
              <a:ext cx="1860551" cy="227167"/>
              <a:chOff x="1222167" y="4304931"/>
              <a:chExt cx="1860551" cy="227167"/>
            </a:xfrm>
          </p:grpSpPr>
          <p:cxnSp>
            <p:nvCxnSpPr>
              <p:cNvPr id="161" name="直接连接符 160">
                <a:extLst>
                  <a:ext uri="{FF2B5EF4-FFF2-40B4-BE49-F238E27FC236}">
                    <a16:creationId xmlns:a16="http://schemas.microsoft.com/office/drawing/2014/main" id="{0C7A5070-E50B-433C-AE38-35987736CC64}"/>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任意多边形: 形状 6">
                <a:extLst>
                  <a:ext uri="{FF2B5EF4-FFF2-40B4-BE49-F238E27FC236}">
                    <a16:creationId xmlns:a16="http://schemas.microsoft.com/office/drawing/2014/main" id="{04A52E89-6A7B-4170-B20C-B7A0168229A6}"/>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71" name="任意多边形: 形状 7">
                <a:extLst>
                  <a:ext uri="{FF2B5EF4-FFF2-40B4-BE49-F238E27FC236}">
                    <a16:creationId xmlns:a16="http://schemas.microsoft.com/office/drawing/2014/main" id="{2EADAB6E-9498-44BE-8C25-02F643618C2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72" name="直接连接符 171">
                <a:extLst>
                  <a:ext uri="{FF2B5EF4-FFF2-40B4-BE49-F238E27FC236}">
                    <a16:creationId xmlns:a16="http://schemas.microsoft.com/office/drawing/2014/main" id="{540C8EAC-050E-4BD8-A7AF-678A125D9056}"/>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9" name="矩形 158">
              <a:extLst>
                <a:ext uri="{FF2B5EF4-FFF2-40B4-BE49-F238E27FC236}">
                  <a16:creationId xmlns:a16="http://schemas.microsoft.com/office/drawing/2014/main" id="{5B058870-4D4B-41E9-B662-42846A5DC13C}"/>
                </a:ext>
              </a:extLst>
            </p:cNvPr>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160" name="矩形 159">
              <a:extLst>
                <a:ext uri="{FF2B5EF4-FFF2-40B4-BE49-F238E27FC236}">
                  <a16:creationId xmlns:a16="http://schemas.microsoft.com/office/drawing/2014/main" id="{BE34A124-C7F0-4A47-9632-41041F627960}"/>
                </a:ext>
              </a:extLst>
            </p:cNvPr>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173" name="组合 172">
            <a:extLst>
              <a:ext uri="{FF2B5EF4-FFF2-40B4-BE49-F238E27FC236}">
                <a16:creationId xmlns:a16="http://schemas.microsoft.com/office/drawing/2014/main" id="{70AFAF27-35F4-4470-9A7A-7A71514D901B}"/>
              </a:ext>
            </a:extLst>
          </p:cNvPr>
          <p:cNvGrpSpPr/>
          <p:nvPr/>
        </p:nvGrpSpPr>
        <p:grpSpPr>
          <a:xfrm>
            <a:off x="9882365" y="4645153"/>
            <a:ext cx="1869059" cy="1816851"/>
            <a:chOff x="8057738" y="3719997"/>
            <a:chExt cx="1869636" cy="1817412"/>
          </a:xfrm>
        </p:grpSpPr>
        <p:grpSp>
          <p:nvGrpSpPr>
            <p:cNvPr id="174" name="组合 173">
              <a:extLst>
                <a:ext uri="{FF2B5EF4-FFF2-40B4-BE49-F238E27FC236}">
                  <a16:creationId xmlns:a16="http://schemas.microsoft.com/office/drawing/2014/main" id="{0192DD8B-D18B-41EA-845D-BF452092A8C7}"/>
                </a:ext>
              </a:extLst>
            </p:cNvPr>
            <p:cNvGrpSpPr/>
            <p:nvPr/>
          </p:nvGrpSpPr>
          <p:grpSpPr>
            <a:xfrm>
              <a:off x="8057738" y="4198251"/>
              <a:ext cx="1860551" cy="227167"/>
              <a:chOff x="9109298" y="4304931"/>
              <a:chExt cx="1860551" cy="227167"/>
            </a:xfrm>
          </p:grpSpPr>
          <p:cxnSp>
            <p:nvCxnSpPr>
              <p:cNvPr id="177" name="直接连接符 176">
                <a:extLst>
                  <a:ext uri="{FF2B5EF4-FFF2-40B4-BE49-F238E27FC236}">
                    <a16:creationId xmlns:a16="http://schemas.microsoft.com/office/drawing/2014/main" id="{5210893C-A44F-4ED9-91CF-542E6570A28D}"/>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8" name="任意多边形: 形状 37">
                <a:extLst>
                  <a:ext uri="{FF2B5EF4-FFF2-40B4-BE49-F238E27FC236}">
                    <a16:creationId xmlns:a16="http://schemas.microsoft.com/office/drawing/2014/main" id="{508675ED-9CFD-49DF-85B2-4C353D06558A}"/>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79" name="任意多边形: 形状 38">
                <a:extLst>
                  <a:ext uri="{FF2B5EF4-FFF2-40B4-BE49-F238E27FC236}">
                    <a16:creationId xmlns:a16="http://schemas.microsoft.com/office/drawing/2014/main" id="{31F59757-509A-4CAA-B92A-F08706AD805E}"/>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80" name="直接连接符 179">
                <a:extLst>
                  <a:ext uri="{FF2B5EF4-FFF2-40B4-BE49-F238E27FC236}">
                    <a16:creationId xmlns:a16="http://schemas.microsoft.com/office/drawing/2014/main" id="{46DB1EB1-0FE4-49F0-B701-511C3C4BDA0D}"/>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5" name="矩形 174">
              <a:extLst>
                <a:ext uri="{FF2B5EF4-FFF2-40B4-BE49-F238E27FC236}">
                  <a16:creationId xmlns:a16="http://schemas.microsoft.com/office/drawing/2014/main" id="{23175E67-F839-4CB9-92CD-1480BD2300AF}"/>
                </a:ext>
              </a:extLst>
            </p:cNvPr>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176" name="矩形 175">
              <a:extLst>
                <a:ext uri="{FF2B5EF4-FFF2-40B4-BE49-F238E27FC236}">
                  <a16:creationId xmlns:a16="http://schemas.microsoft.com/office/drawing/2014/main" id="{ED1FCD9C-14BE-4664-8767-542FDF47C15B}"/>
                </a:ext>
              </a:extLst>
            </p:cNvPr>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181" name="组合 180">
            <a:extLst>
              <a:ext uri="{FF2B5EF4-FFF2-40B4-BE49-F238E27FC236}">
                <a16:creationId xmlns:a16="http://schemas.microsoft.com/office/drawing/2014/main" id="{CF26893F-FCBE-439E-983B-2C9585503BAC}"/>
              </a:ext>
            </a:extLst>
          </p:cNvPr>
          <p:cNvGrpSpPr/>
          <p:nvPr/>
        </p:nvGrpSpPr>
        <p:grpSpPr>
          <a:xfrm>
            <a:off x="6791090" y="4649637"/>
            <a:ext cx="1869845" cy="1812366"/>
            <a:chOff x="10826101" y="3719996"/>
            <a:chExt cx="1870422" cy="1812925"/>
          </a:xfrm>
        </p:grpSpPr>
        <p:grpSp>
          <p:nvGrpSpPr>
            <p:cNvPr id="182" name="组合 181">
              <a:extLst>
                <a:ext uri="{FF2B5EF4-FFF2-40B4-BE49-F238E27FC236}">
                  <a16:creationId xmlns:a16="http://schemas.microsoft.com/office/drawing/2014/main" id="{1F24794E-04D5-43DA-9E30-CF9C2DF89A58}"/>
                </a:ext>
              </a:extLst>
            </p:cNvPr>
            <p:cNvGrpSpPr/>
            <p:nvPr/>
          </p:nvGrpSpPr>
          <p:grpSpPr>
            <a:xfrm>
              <a:off x="10826101" y="4198251"/>
              <a:ext cx="1860551" cy="227167"/>
              <a:chOff x="9109298" y="4304931"/>
              <a:chExt cx="1860551" cy="227167"/>
            </a:xfrm>
          </p:grpSpPr>
          <p:cxnSp>
            <p:nvCxnSpPr>
              <p:cNvPr id="185" name="直接连接符 184">
                <a:extLst>
                  <a:ext uri="{FF2B5EF4-FFF2-40B4-BE49-F238E27FC236}">
                    <a16:creationId xmlns:a16="http://schemas.microsoft.com/office/drawing/2014/main" id="{5183D460-F967-4267-B2AA-93D803CA4349}"/>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6" name="任意多边形: 形状 37">
                <a:extLst>
                  <a:ext uri="{FF2B5EF4-FFF2-40B4-BE49-F238E27FC236}">
                    <a16:creationId xmlns:a16="http://schemas.microsoft.com/office/drawing/2014/main" id="{FED439F5-9B4D-417A-BC29-F2CFEC6A16E9}"/>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87" name="任意多边形: 形状 38">
                <a:extLst>
                  <a:ext uri="{FF2B5EF4-FFF2-40B4-BE49-F238E27FC236}">
                    <a16:creationId xmlns:a16="http://schemas.microsoft.com/office/drawing/2014/main" id="{6431548D-5763-4954-9583-D1009ED8D324}"/>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88" name="直接连接符 187">
                <a:extLst>
                  <a:ext uri="{FF2B5EF4-FFF2-40B4-BE49-F238E27FC236}">
                    <a16:creationId xmlns:a16="http://schemas.microsoft.com/office/drawing/2014/main" id="{519F2FC7-DDC7-4CD4-9747-086BD39218DC}"/>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3" name="矩形 182">
              <a:extLst>
                <a:ext uri="{FF2B5EF4-FFF2-40B4-BE49-F238E27FC236}">
                  <a16:creationId xmlns:a16="http://schemas.microsoft.com/office/drawing/2014/main" id="{50EF0C60-F1FD-4537-BEFC-8936EB07C76A}"/>
                </a:ext>
              </a:extLst>
            </p:cNvPr>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184" name="矩形 183">
              <a:extLst>
                <a:ext uri="{FF2B5EF4-FFF2-40B4-BE49-F238E27FC236}">
                  <a16:creationId xmlns:a16="http://schemas.microsoft.com/office/drawing/2014/main" id="{59F34E1C-3679-47C6-9557-F96AEAEA61ED}"/>
                </a:ext>
              </a:extLst>
            </p:cNvPr>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grpSp>
        <p:nvGrpSpPr>
          <p:cNvPr id="189" name="组合 188">
            <a:extLst>
              <a:ext uri="{FF2B5EF4-FFF2-40B4-BE49-F238E27FC236}">
                <a16:creationId xmlns:a16="http://schemas.microsoft.com/office/drawing/2014/main" id="{D9BF9DFD-3BF6-4C3E-8027-DCC796300402}"/>
              </a:ext>
            </a:extLst>
          </p:cNvPr>
          <p:cNvGrpSpPr/>
          <p:nvPr/>
        </p:nvGrpSpPr>
        <p:grpSpPr>
          <a:xfrm>
            <a:off x="440538" y="4645153"/>
            <a:ext cx="1928339" cy="1816850"/>
            <a:chOff x="5428695" y="3719997"/>
            <a:chExt cx="1928934" cy="1817411"/>
          </a:xfrm>
        </p:grpSpPr>
        <p:grpSp>
          <p:nvGrpSpPr>
            <p:cNvPr id="190" name="组合 189">
              <a:extLst>
                <a:ext uri="{FF2B5EF4-FFF2-40B4-BE49-F238E27FC236}">
                  <a16:creationId xmlns:a16="http://schemas.microsoft.com/office/drawing/2014/main" id="{84C8C193-019E-4FE8-8A77-8F9485F137E4}"/>
                </a:ext>
              </a:extLst>
            </p:cNvPr>
            <p:cNvGrpSpPr/>
            <p:nvPr/>
          </p:nvGrpSpPr>
          <p:grpSpPr>
            <a:xfrm>
              <a:off x="5428695" y="4198251"/>
              <a:ext cx="1860551" cy="227167"/>
              <a:chOff x="6480255" y="4304931"/>
              <a:chExt cx="1860551" cy="227167"/>
            </a:xfrm>
          </p:grpSpPr>
          <p:cxnSp>
            <p:nvCxnSpPr>
              <p:cNvPr id="193" name="直接连接符 192">
                <a:extLst>
                  <a:ext uri="{FF2B5EF4-FFF2-40B4-BE49-F238E27FC236}">
                    <a16:creationId xmlns:a16="http://schemas.microsoft.com/office/drawing/2014/main" id="{A2C4998D-B84C-4E85-8E0A-938873B03499}"/>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4" name="任意多边形: 形状 193">
                <a:extLst>
                  <a:ext uri="{FF2B5EF4-FFF2-40B4-BE49-F238E27FC236}">
                    <a16:creationId xmlns:a16="http://schemas.microsoft.com/office/drawing/2014/main" id="{CAB6A776-91E2-4301-99DD-C1A5A3AFBCF3}"/>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95" name="任意多边形: 形状 194">
                <a:extLst>
                  <a:ext uri="{FF2B5EF4-FFF2-40B4-BE49-F238E27FC236}">
                    <a16:creationId xmlns:a16="http://schemas.microsoft.com/office/drawing/2014/main" id="{5B7FCED3-5EFC-40D9-887F-1FD306DC02D6}"/>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96" name="直接连接符 195">
                <a:extLst>
                  <a:ext uri="{FF2B5EF4-FFF2-40B4-BE49-F238E27FC236}">
                    <a16:creationId xmlns:a16="http://schemas.microsoft.com/office/drawing/2014/main" id="{627698D1-B63C-41AD-95CF-8EA2DAEB5AA7}"/>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1" name="矩形 190">
              <a:extLst>
                <a:ext uri="{FF2B5EF4-FFF2-40B4-BE49-F238E27FC236}">
                  <a16:creationId xmlns:a16="http://schemas.microsoft.com/office/drawing/2014/main" id="{9F165B60-06F2-4D47-916A-19B7711645B2}"/>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192" name="矩形 191">
              <a:extLst>
                <a:ext uri="{FF2B5EF4-FFF2-40B4-BE49-F238E27FC236}">
                  <a16:creationId xmlns:a16="http://schemas.microsoft.com/office/drawing/2014/main" id="{C0024852-E09B-4C75-8F7C-36332EC8446A}"/>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pic>
        <p:nvPicPr>
          <p:cNvPr id="44" name="图片 43">
            <a:extLst>
              <a:ext uri="{FF2B5EF4-FFF2-40B4-BE49-F238E27FC236}">
                <a16:creationId xmlns:a16="http://schemas.microsoft.com/office/drawing/2014/main" id="{3DDAB0E1-C6D9-4664-B7D1-680AE3FACA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560" y="3658890"/>
            <a:ext cx="2353372" cy="852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图片 45">
            <a:extLst>
              <a:ext uri="{FF2B5EF4-FFF2-40B4-BE49-F238E27FC236}">
                <a16:creationId xmlns:a16="http://schemas.microsoft.com/office/drawing/2014/main" id="{16DA1E3E-5C01-48D3-A65C-923D16131A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560" y="3658890"/>
            <a:ext cx="2353372" cy="852244"/>
          </a:xfrm>
          <a:prstGeom prst="rect">
            <a:avLst/>
          </a:prstGeom>
        </p:spPr>
      </p:pic>
      <p:pic>
        <p:nvPicPr>
          <p:cNvPr id="107" name="图片 106">
            <a:extLst>
              <a:ext uri="{FF2B5EF4-FFF2-40B4-BE49-F238E27FC236}">
                <a16:creationId xmlns:a16="http://schemas.microsoft.com/office/drawing/2014/main" id="{7742BCF3-BC96-4F53-85C5-D0A692388C05}"/>
              </a:ext>
            </a:extLst>
          </p:cNvPr>
          <p:cNvPicPr/>
          <p:nvPr/>
        </p:nvPicPr>
        <p:blipFill>
          <a:blip r:embed="rId4"/>
          <a:stretch>
            <a:fillRect/>
          </a:stretch>
        </p:blipFill>
        <p:spPr>
          <a:xfrm>
            <a:off x="6287183" y="3327348"/>
            <a:ext cx="2616822" cy="1324854"/>
          </a:xfrm>
          <a:prstGeom prst="rect">
            <a:avLst/>
          </a:prstGeom>
        </p:spPr>
      </p:pic>
      <p:sp>
        <p:nvSpPr>
          <p:cNvPr id="54" name="Rectangle 32">
            <a:extLst>
              <a:ext uri="{FF2B5EF4-FFF2-40B4-BE49-F238E27FC236}">
                <a16:creationId xmlns:a16="http://schemas.microsoft.com/office/drawing/2014/main" id="{EBAFCD39-86FE-4D3C-BCA7-A8D325D64FEB}"/>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62" name="文本框 61">
            <a:extLst>
              <a:ext uri="{FF2B5EF4-FFF2-40B4-BE49-F238E27FC236}">
                <a16:creationId xmlns:a16="http://schemas.microsoft.com/office/drawing/2014/main" id="{A8713C97-D015-4E8B-B281-C7B95F8AFF23}"/>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3" name="Rectangle 8">
            <a:extLst>
              <a:ext uri="{FF2B5EF4-FFF2-40B4-BE49-F238E27FC236}">
                <a16:creationId xmlns:a16="http://schemas.microsoft.com/office/drawing/2014/main" id="{8FBA735E-D14E-4DDA-BFE9-87BDF66376C0}"/>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4" name="Rectangle 58">
            <a:extLst>
              <a:ext uri="{FF2B5EF4-FFF2-40B4-BE49-F238E27FC236}">
                <a16:creationId xmlns:a16="http://schemas.microsoft.com/office/drawing/2014/main" id="{9828D56F-DB51-4D65-A3EF-692E263687DF}"/>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66" name="燕尾形 4">
            <a:extLst>
              <a:ext uri="{FF2B5EF4-FFF2-40B4-BE49-F238E27FC236}">
                <a16:creationId xmlns:a16="http://schemas.microsoft.com/office/drawing/2014/main" id="{DA5D86F4-A158-4727-AAD6-9CBB96BF4E8E}"/>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67" name="直接连接符 66">
            <a:extLst>
              <a:ext uri="{FF2B5EF4-FFF2-40B4-BE49-F238E27FC236}">
                <a16:creationId xmlns:a16="http://schemas.microsoft.com/office/drawing/2014/main" id="{A6207EEA-3B1C-40B3-86B3-902F0936EABE}"/>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8" name="燕尾形 6">
            <a:extLst>
              <a:ext uri="{FF2B5EF4-FFF2-40B4-BE49-F238E27FC236}">
                <a16:creationId xmlns:a16="http://schemas.microsoft.com/office/drawing/2014/main" id="{72D2CFE4-DF7C-43B6-9CD2-10F6268261E2}"/>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pic>
        <p:nvPicPr>
          <p:cNvPr id="108" name="图片 107">
            <a:extLst>
              <a:ext uri="{FF2B5EF4-FFF2-40B4-BE49-F238E27FC236}">
                <a16:creationId xmlns:a16="http://schemas.microsoft.com/office/drawing/2014/main" id="{F5378200-52A3-40F2-AA3D-0C6326CD77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5821" y="3409845"/>
            <a:ext cx="2206691" cy="1184921"/>
          </a:xfrm>
          <a:prstGeom prst="rect">
            <a:avLst/>
          </a:prstGeom>
        </p:spPr>
      </p:pic>
      <p:pic>
        <p:nvPicPr>
          <p:cNvPr id="109" name="图片 108">
            <a:extLst>
              <a:ext uri="{FF2B5EF4-FFF2-40B4-BE49-F238E27FC236}">
                <a16:creationId xmlns:a16="http://schemas.microsoft.com/office/drawing/2014/main" id="{033DB0B2-B977-420B-973A-052896F0B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6300" y="1354703"/>
            <a:ext cx="7299485" cy="2975287"/>
          </a:xfrm>
          <a:prstGeom prst="rect">
            <a:avLst/>
          </a:prstGeom>
        </p:spPr>
      </p:pic>
      <p:pic>
        <p:nvPicPr>
          <p:cNvPr id="4" name="图片 3">
            <a:extLst>
              <a:ext uri="{FF2B5EF4-FFF2-40B4-BE49-F238E27FC236}">
                <a16:creationId xmlns:a16="http://schemas.microsoft.com/office/drawing/2014/main" id="{55BD4405-2BC1-4EE3-901E-07D0B55B80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59108" y="730973"/>
            <a:ext cx="2925928" cy="4005031"/>
          </a:xfrm>
          <a:prstGeom prst="rect">
            <a:avLst/>
          </a:prstGeom>
        </p:spPr>
      </p:pic>
      <p:grpSp>
        <p:nvGrpSpPr>
          <p:cNvPr id="169" name="组合 168">
            <a:extLst>
              <a:ext uri="{FF2B5EF4-FFF2-40B4-BE49-F238E27FC236}">
                <a16:creationId xmlns:a16="http://schemas.microsoft.com/office/drawing/2014/main" id="{A7C445BB-112B-483E-84A7-249C5E7CB48C}"/>
              </a:ext>
            </a:extLst>
          </p:cNvPr>
          <p:cNvGrpSpPr/>
          <p:nvPr/>
        </p:nvGrpSpPr>
        <p:grpSpPr>
          <a:xfrm>
            <a:off x="3464865" y="4649645"/>
            <a:ext cx="1904264" cy="1812358"/>
            <a:chOff x="135378" y="3719996"/>
            <a:chExt cx="1904852" cy="1812917"/>
          </a:xfrm>
        </p:grpSpPr>
        <p:grpSp>
          <p:nvGrpSpPr>
            <p:cNvPr id="170" name="组合 169">
              <a:extLst>
                <a:ext uri="{FF2B5EF4-FFF2-40B4-BE49-F238E27FC236}">
                  <a16:creationId xmlns:a16="http://schemas.microsoft.com/office/drawing/2014/main" id="{65D59122-2807-48D0-8841-82C5CBD515A5}"/>
                </a:ext>
              </a:extLst>
            </p:cNvPr>
            <p:cNvGrpSpPr/>
            <p:nvPr/>
          </p:nvGrpSpPr>
          <p:grpSpPr>
            <a:xfrm>
              <a:off x="170607" y="4198251"/>
              <a:ext cx="1860551" cy="227167"/>
              <a:chOff x="1222167" y="4304931"/>
              <a:chExt cx="1860551" cy="227167"/>
            </a:xfrm>
          </p:grpSpPr>
          <p:cxnSp>
            <p:nvCxnSpPr>
              <p:cNvPr id="173" name="直接连接符 172">
                <a:extLst>
                  <a:ext uri="{FF2B5EF4-FFF2-40B4-BE49-F238E27FC236}">
                    <a16:creationId xmlns:a16="http://schemas.microsoft.com/office/drawing/2014/main" id="{0CBFB276-181D-404E-BB55-9AFB82C9DAF2}"/>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4" name="任意多边形: 形状 6">
                <a:extLst>
                  <a:ext uri="{FF2B5EF4-FFF2-40B4-BE49-F238E27FC236}">
                    <a16:creationId xmlns:a16="http://schemas.microsoft.com/office/drawing/2014/main" id="{68DE51F5-35CD-4C37-9E2F-17E041880A6A}"/>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75" name="任意多边形: 形状 7">
                <a:extLst>
                  <a:ext uri="{FF2B5EF4-FFF2-40B4-BE49-F238E27FC236}">
                    <a16:creationId xmlns:a16="http://schemas.microsoft.com/office/drawing/2014/main" id="{C57B7124-9484-4CCF-923C-EA7081771886}"/>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76" name="直接连接符 175">
                <a:extLst>
                  <a:ext uri="{FF2B5EF4-FFF2-40B4-BE49-F238E27FC236}">
                    <a16:creationId xmlns:a16="http://schemas.microsoft.com/office/drawing/2014/main" id="{4BA0E15E-AA90-4F59-AE13-DA855101E3D8}"/>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1" name="矩形 170">
              <a:extLst>
                <a:ext uri="{FF2B5EF4-FFF2-40B4-BE49-F238E27FC236}">
                  <a16:creationId xmlns:a16="http://schemas.microsoft.com/office/drawing/2014/main" id="{4A1AF310-F23C-434D-BA3D-BF9575DBF35B}"/>
                </a:ext>
              </a:extLst>
            </p:cNvPr>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172" name="矩形 171">
              <a:extLst>
                <a:ext uri="{FF2B5EF4-FFF2-40B4-BE49-F238E27FC236}">
                  <a16:creationId xmlns:a16="http://schemas.microsoft.com/office/drawing/2014/main" id="{E5ADE32F-414A-4EA8-A22B-5F0646875D91}"/>
                </a:ext>
              </a:extLst>
            </p:cNvPr>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177" name="组合 176">
            <a:extLst>
              <a:ext uri="{FF2B5EF4-FFF2-40B4-BE49-F238E27FC236}">
                <a16:creationId xmlns:a16="http://schemas.microsoft.com/office/drawing/2014/main" id="{90658B49-12B9-4D0B-BFF0-505B79670149}"/>
              </a:ext>
            </a:extLst>
          </p:cNvPr>
          <p:cNvGrpSpPr/>
          <p:nvPr/>
        </p:nvGrpSpPr>
        <p:grpSpPr>
          <a:xfrm>
            <a:off x="9882365" y="4645153"/>
            <a:ext cx="1869059" cy="1816851"/>
            <a:chOff x="8057738" y="3719997"/>
            <a:chExt cx="1869636" cy="1817412"/>
          </a:xfrm>
        </p:grpSpPr>
        <p:grpSp>
          <p:nvGrpSpPr>
            <p:cNvPr id="178" name="组合 177">
              <a:extLst>
                <a:ext uri="{FF2B5EF4-FFF2-40B4-BE49-F238E27FC236}">
                  <a16:creationId xmlns:a16="http://schemas.microsoft.com/office/drawing/2014/main" id="{0A8C73E4-F885-45CD-8ED9-A0A5C9F45456}"/>
                </a:ext>
              </a:extLst>
            </p:cNvPr>
            <p:cNvGrpSpPr/>
            <p:nvPr/>
          </p:nvGrpSpPr>
          <p:grpSpPr>
            <a:xfrm>
              <a:off x="8057738" y="4198251"/>
              <a:ext cx="1860551" cy="227167"/>
              <a:chOff x="9109298" y="4304931"/>
              <a:chExt cx="1860551" cy="227167"/>
            </a:xfrm>
          </p:grpSpPr>
          <p:cxnSp>
            <p:nvCxnSpPr>
              <p:cNvPr id="181" name="直接连接符 180">
                <a:extLst>
                  <a:ext uri="{FF2B5EF4-FFF2-40B4-BE49-F238E27FC236}">
                    <a16:creationId xmlns:a16="http://schemas.microsoft.com/office/drawing/2014/main" id="{5DD0336C-4B1A-48E2-8C76-3FA19A09C5AA}"/>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任意多边形: 形状 37">
                <a:extLst>
                  <a:ext uri="{FF2B5EF4-FFF2-40B4-BE49-F238E27FC236}">
                    <a16:creationId xmlns:a16="http://schemas.microsoft.com/office/drawing/2014/main" id="{F39A0DA0-D0FD-4852-86AF-890FD06F5616}"/>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83" name="任意多边形: 形状 38">
                <a:extLst>
                  <a:ext uri="{FF2B5EF4-FFF2-40B4-BE49-F238E27FC236}">
                    <a16:creationId xmlns:a16="http://schemas.microsoft.com/office/drawing/2014/main" id="{082D240C-DA7A-4BC1-BD57-CF48EE5E6B08}"/>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84" name="直接连接符 183">
                <a:extLst>
                  <a:ext uri="{FF2B5EF4-FFF2-40B4-BE49-F238E27FC236}">
                    <a16:creationId xmlns:a16="http://schemas.microsoft.com/office/drawing/2014/main" id="{14227EE1-BBEA-48ED-A3BF-0A5E947F9282}"/>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9" name="矩形 178">
              <a:extLst>
                <a:ext uri="{FF2B5EF4-FFF2-40B4-BE49-F238E27FC236}">
                  <a16:creationId xmlns:a16="http://schemas.microsoft.com/office/drawing/2014/main" id="{434691AC-4A10-4BD1-882B-39D4748D1007}"/>
                </a:ext>
              </a:extLst>
            </p:cNvPr>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180" name="矩形 179">
              <a:extLst>
                <a:ext uri="{FF2B5EF4-FFF2-40B4-BE49-F238E27FC236}">
                  <a16:creationId xmlns:a16="http://schemas.microsoft.com/office/drawing/2014/main" id="{96F073FF-9988-4C8F-AA01-C2F84BF89FD1}"/>
                </a:ext>
              </a:extLst>
            </p:cNvPr>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185" name="组合 184">
            <a:extLst>
              <a:ext uri="{FF2B5EF4-FFF2-40B4-BE49-F238E27FC236}">
                <a16:creationId xmlns:a16="http://schemas.microsoft.com/office/drawing/2014/main" id="{9C83359A-312F-479B-94C7-CCD7EBDAEF20}"/>
              </a:ext>
            </a:extLst>
          </p:cNvPr>
          <p:cNvGrpSpPr/>
          <p:nvPr/>
        </p:nvGrpSpPr>
        <p:grpSpPr>
          <a:xfrm>
            <a:off x="6791090" y="4649637"/>
            <a:ext cx="1869845" cy="1812366"/>
            <a:chOff x="10826101" y="3719996"/>
            <a:chExt cx="1870422" cy="1812925"/>
          </a:xfrm>
        </p:grpSpPr>
        <p:grpSp>
          <p:nvGrpSpPr>
            <p:cNvPr id="186" name="组合 185">
              <a:extLst>
                <a:ext uri="{FF2B5EF4-FFF2-40B4-BE49-F238E27FC236}">
                  <a16:creationId xmlns:a16="http://schemas.microsoft.com/office/drawing/2014/main" id="{68254914-E229-4D54-A919-BD07CE5F26F6}"/>
                </a:ext>
              </a:extLst>
            </p:cNvPr>
            <p:cNvGrpSpPr/>
            <p:nvPr/>
          </p:nvGrpSpPr>
          <p:grpSpPr>
            <a:xfrm>
              <a:off x="10826101" y="4198251"/>
              <a:ext cx="1860551" cy="227167"/>
              <a:chOff x="9109298" y="4304931"/>
              <a:chExt cx="1860551" cy="227167"/>
            </a:xfrm>
          </p:grpSpPr>
          <p:cxnSp>
            <p:nvCxnSpPr>
              <p:cNvPr id="189" name="直接连接符 188">
                <a:extLst>
                  <a:ext uri="{FF2B5EF4-FFF2-40B4-BE49-F238E27FC236}">
                    <a16:creationId xmlns:a16="http://schemas.microsoft.com/office/drawing/2014/main" id="{5974136D-3BF2-4748-81DA-CB8EF9221FC2}"/>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0" name="任意多边形: 形状 37">
                <a:extLst>
                  <a:ext uri="{FF2B5EF4-FFF2-40B4-BE49-F238E27FC236}">
                    <a16:creationId xmlns:a16="http://schemas.microsoft.com/office/drawing/2014/main" id="{30908549-E60A-4BD2-95F3-A3239E7486ED}"/>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91" name="任意多边形: 形状 38">
                <a:extLst>
                  <a:ext uri="{FF2B5EF4-FFF2-40B4-BE49-F238E27FC236}">
                    <a16:creationId xmlns:a16="http://schemas.microsoft.com/office/drawing/2014/main" id="{76AB4554-0FCB-4F6A-963C-8118D3424E3A}"/>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92" name="直接连接符 191">
                <a:extLst>
                  <a:ext uri="{FF2B5EF4-FFF2-40B4-BE49-F238E27FC236}">
                    <a16:creationId xmlns:a16="http://schemas.microsoft.com/office/drawing/2014/main" id="{E9593B1F-E051-4822-98BB-3D331298996C}"/>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7" name="矩形 186">
              <a:extLst>
                <a:ext uri="{FF2B5EF4-FFF2-40B4-BE49-F238E27FC236}">
                  <a16:creationId xmlns:a16="http://schemas.microsoft.com/office/drawing/2014/main" id="{9021DE9D-616E-4FA9-923F-E2999BCC99B0}"/>
                </a:ext>
              </a:extLst>
            </p:cNvPr>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188" name="矩形 187">
              <a:extLst>
                <a:ext uri="{FF2B5EF4-FFF2-40B4-BE49-F238E27FC236}">
                  <a16:creationId xmlns:a16="http://schemas.microsoft.com/office/drawing/2014/main" id="{A2E9FC64-4C96-41A9-B6CA-836EBF84202A}"/>
                </a:ext>
              </a:extLst>
            </p:cNvPr>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grpSp>
        <p:nvGrpSpPr>
          <p:cNvPr id="193" name="组合 192">
            <a:extLst>
              <a:ext uri="{FF2B5EF4-FFF2-40B4-BE49-F238E27FC236}">
                <a16:creationId xmlns:a16="http://schemas.microsoft.com/office/drawing/2014/main" id="{2097DE23-A78D-45A3-9F4C-C63DE905A612}"/>
              </a:ext>
            </a:extLst>
          </p:cNvPr>
          <p:cNvGrpSpPr/>
          <p:nvPr/>
        </p:nvGrpSpPr>
        <p:grpSpPr>
          <a:xfrm>
            <a:off x="440538" y="4645153"/>
            <a:ext cx="1928339" cy="1816850"/>
            <a:chOff x="5428695" y="3719997"/>
            <a:chExt cx="1928934" cy="1817411"/>
          </a:xfrm>
        </p:grpSpPr>
        <p:grpSp>
          <p:nvGrpSpPr>
            <p:cNvPr id="194" name="组合 193">
              <a:extLst>
                <a:ext uri="{FF2B5EF4-FFF2-40B4-BE49-F238E27FC236}">
                  <a16:creationId xmlns:a16="http://schemas.microsoft.com/office/drawing/2014/main" id="{DF08A78D-F737-42E6-AFE1-5BDB15435520}"/>
                </a:ext>
              </a:extLst>
            </p:cNvPr>
            <p:cNvGrpSpPr/>
            <p:nvPr/>
          </p:nvGrpSpPr>
          <p:grpSpPr>
            <a:xfrm>
              <a:off x="5428695" y="4198251"/>
              <a:ext cx="1860551" cy="227167"/>
              <a:chOff x="6480255" y="4304931"/>
              <a:chExt cx="1860551" cy="227167"/>
            </a:xfrm>
          </p:grpSpPr>
          <p:cxnSp>
            <p:nvCxnSpPr>
              <p:cNvPr id="197" name="直接连接符 196">
                <a:extLst>
                  <a:ext uri="{FF2B5EF4-FFF2-40B4-BE49-F238E27FC236}">
                    <a16:creationId xmlns:a16="http://schemas.microsoft.com/office/drawing/2014/main" id="{1C6BB858-5425-42B5-9B64-CA0CEAC34D3F}"/>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8" name="任意多边形: 形状 197">
                <a:extLst>
                  <a:ext uri="{FF2B5EF4-FFF2-40B4-BE49-F238E27FC236}">
                    <a16:creationId xmlns:a16="http://schemas.microsoft.com/office/drawing/2014/main" id="{C59E3D80-FFCF-4163-B340-21FDDE8AE99F}"/>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99" name="任意多边形: 形状 198">
                <a:extLst>
                  <a:ext uri="{FF2B5EF4-FFF2-40B4-BE49-F238E27FC236}">
                    <a16:creationId xmlns:a16="http://schemas.microsoft.com/office/drawing/2014/main" id="{EA0906A5-57C7-43B3-8D45-9277835B3011}"/>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200" name="直接连接符 199">
                <a:extLst>
                  <a:ext uri="{FF2B5EF4-FFF2-40B4-BE49-F238E27FC236}">
                    <a16:creationId xmlns:a16="http://schemas.microsoft.com/office/drawing/2014/main" id="{349E86F4-F9F5-4612-AB98-9258747C34B1}"/>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5" name="矩形 194">
              <a:extLst>
                <a:ext uri="{FF2B5EF4-FFF2-40B4-BE49-F238E27FC236}">
                  <a16:creationId xmlns:a16="http://schemas.microsoft.com/office/drawing/2014/main" id="{0B5A8854-3514-4DB5-824D-02A27C22F1A7}"/>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196" name="矩形 195">
              <a:extLst>
                <a:ext uri="{FF2B5EF4-FFF2-40B4-BE49-F238E27FC236}">
                  <a16:creationId xmlns:a16="http://schemas.microsoft.com/office/drawing/2014/main" id="{3F13DB14-F566-4794-B552-C1E85C1E9A46}"/>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32">
            <a:extLst>
              <a:ext uri="{FF2B5EF4-FFF2-40B4-BE49-F238E27FC236}">
                <a16:creationId xmlns:a16="http://schemas.microsoft.com/office/drawing/2014/main" id="{249120D1-6078-4AA0-8365-D9552A0B29CB}"/>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55" name="文本框 54">
            <a:extLst>
              <a:ext uri="{FF2B5EF4-FFF2-40B4-BE49-F238E27FC236}">
                <a16:creationId xmlns:a16="http://schemas.microsoft.com/office/drawing/2014/main" id="{FF36EDF1-4D4C-4752-A7EF-F89E36E9D5CD}"/>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3" name="Rectangle 8">
            <a:extLst>
              <a:ext uri="{FF2B5EF4-FFF2-40B4-BE49-F238E27FC236}">
                <a16:creationId xmlns:a16="http://schemas.microsoft.com/office/drawing/2014/main" id="{ABECF049-7209-443F-BC8E-873B1E54FBA1}"/>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4" name="Rectangle 58">
            <a:extLst>
              <a:ext uri="{FF2B5EF4-FFF2-40B4-BE49-F238E27FC236}">
                <a16:creationId xmlns:a16="http://schemas.microsoft.com/office/drawing/2014/main" id="{7BFAB302-B63D-44D2-A088-3ED182B5BB52}"/>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65" name="燕尾形 4">
            <a:extLst>
              <a:ext uri="{FF2B5EF4-FFF2-40B4-BE49-F238E27FC236}">
                <a16:creationId xmlns:a16="http://schemas.microsoft.com/office/drawing/2014/main" id="{9B34531C-5E74-4A36-8698-129AC1F72BF4}"/>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66" name="直接连接符 65">
            <a:extLst>
              <a:ext uri="{FF2B5EF4-FFF2-40B4-BE49-F238E27FC236}">
                <a16:creationId xmlns:a16="http://schemas.microsoft.com/office/drawing/2014/main" id="{364495DF-534B-47E7-99BE-3041F510F11B}"/>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7" name="燕尾形 6">
            <a:extLst>
              <a:ext uri="{FF2B5EF4-FFF2-40B4-BE49-F238E27FC236}">
                <a16:creationId xmlns:a16="http://schemas.microsoft.com/office/drawing/2014/main" id="{AD2BAC80-711E-4732-B520-EDE61F16B623}"/>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pic>
        <p:nvPicPr>
          <p:cNvPr id="113" name="图片 112">
            <a:extLst>
              <a:ext uri="{FF2B5EF4-FFF2-40B4-BE49-F238E27FC236}">
                <a16:creationId xmlns:a16="http://schemas.microsoft.com/office/drawing/2014/main" id="{B297F8E5-A383-44D9-8D53-53F592AEC5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821" y="3409845"/>
            <a:ext cx="2206690" cy="1184921"/>
          </a:xfrm>
          <a:prstGeom prst="rect">
            <a:avLst/>
          </a:prstGeom>
        </p:spPr>
      </p:pic>
      <p:pic>
        <p:nvPicPr>
          <p:cNvPr id="4" name="图片 3">
            <a:extLst>
              <a:ext uri="{FF2B5EF4-FFF2-40B4-BE49-F238E27FC236}">
                <a16:creationId xmlns:a16="http://schemas.microsoft.com/office/drawing/2014/main" id="{933DF479-19D4-4D21-8FBD-E751B5D037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4061" y="3481403"/>
            <a:ext cx="2657006" cy="1083002"/>
          </a:xfrm>
          <a:prstGeom prst="rect">
            <a:avLst/>
          </a:prstGeom>
        </p:spPr>
      </p:pic>
      <p:pic>
        <p:nvPicPr>
          <p:cNvPr id="170" name="图片 169">
            <a:extLst>
              <a:ext uri="{FF2B5EF4-FFF2-40B4-BE49-F238E27FC236}">
                <a16:creationId xmlns:a16="http://schemas.microsoft.com/office/drawing/2014/main" id="{674ABE1B-8005-4012-B819-86B5CE7834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1645" y="3182821"/>
            <a:ext cx="1012108" cy="1385381"/>
          </a:xfrm>
          <a:prstGeom prst="rect">
            <a:avLst/>
          </a:prstGeom>
        </p:spPr>
      </p:pic>
      <p:grpSp>
        <p:nvGrpSpPr>
          <p:cNvPr id="171" name="组合 170">
            <a:extLst>
              <a:ext uri="{FF2B5EF4-FFF2-40B4-BE49-F238E27FC236}">
                <a16:creationId xmlns:a16="http://schemas.microsoft.com/office/drawing/2014/main" id="{136E713B-5D20-4B02-95E8-E61E63332341}"/>
              </a:ext>
            </a:extLst>
          </p:cNvPr>
          <p:cNvGrpSpPr/>
          <p:nvPr/>
        </p:nvGrpSpPr>
        <p:grpSpPr>
          <a:xfrm>
            <a:off x="3464865" y="4649645"/>
            <a:ext cx="1904264" cy="1812358"/>
            <a:chOff x="135378" y="3719996"/>
            <a:chExt cx="1904852" cy="1812917"/>
          </a:xfrm>
        </p:grpSpPr>
        <p:grpSp>
          <p:nvGrpSpPr>
            <p:cNvPr id="172" name="组合 171">
              <a:extLst>
                <a:ext uri="{FF2B5EF4-FFF2-40B4-BE49-F238E27FC236}">
                  <a16:creationId xmlns:a16="http://schemas.microsoft.com/office/drawing/2014/main" id="{62E0644C-5CA7-434E-B8C6-BB6050832AF1}"/>
                </a:ext>
              </a:extLst>
            </p:cNvPr>
            <p:cNvGrpSpPr/>
            <p:nvPr/>
          </p:nvGrpSpPr>
          <p:grpSpPr>
            <a:xfrm>
              <a:off x="170607" y="4198251"/>
              <a:ext cx="1860551" cy="227167"/>
              <a:chOff x="1222167" y="4304931"/>
              <a:chExt cx="1860551" cy="227167"/>
            </a:xfrm>
          </p:grpSpPr>
          <p:cxnSp>
            <p:nvCxnSpPr>
              <p:cNvPr id="175" name="直接连接符 174">
                <a:extLst>
                  <a:ext uri="{FF2B5EF4-FFF2-40B4-BE49-F238E27FC236}">
                    <a16:creationId xmlns:a16="http://schemas.microsoft.com/office/drawing/2014/main" id="{F839B033-19FF-46F9-B287-6527955E1F90}"/>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6" name="任意多边形: 形状 6">
                <a:extLst>
                  <a:ext uri="{FF2B5EF4-FFF2-40B4-BE49-F238E27FC236}">
                    <a16:creationId xmlns:a16="http://schemas.microsoft.com/office/drawing/2014/main" id="{B9D89E04-0997-4516-B9DD-5CA68B416082}"/>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77" name="任意多边形: 形状 7">
                <a:extLst>
                  <a:ext uri="{FF2B5EF4-FFF2-40B4-BE49-F238E27FC236}">
                    <a16:creationId xmlns:a16="http://schemas.microsoft.com/office/drawing/2014/main" id="{0B75D15D-2F71-4955-94D7-12C39D2D1FB4}"/>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78" name="直接连接符 177">
                <a:extLst>
                  <a:ext uri="{FF2B5EF4-FFF2-40B4-BE49-F238E27FC236}">
                    <a16:creationId xmlns:a16="http://schemas.microsoft.com/office/drawing/2014/main" id="{DF9E4237-7BFB-4C9D-BADA-BB0AE0740702}"/>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3" name="矩形 172">
              <a:extLst>
                <a:ext uri="{FF2B5EF4-FFF2-40B4-BE49-F238E27FC236}">
                  <a16:creationId xmlns:a16="http://schemas.microsoft.com/office/drawing/2014/main" id="{31A589DB-C74D-4B26-BE00-AB1026DAA269}"/>
                </a:ext>
              </a:extLst>
            </p:cNvPr>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174" name="矩形 173">
              <a:extLst>
                <a:ext uri="{FF2B5EF4-FFF2-40B4-BE49-F238E27FC236}">
                  <a16:creationId xmlns:a16="http://schemas.microsoft.com/office/drawing/2014/main" id="{9255B5AC-3901-4C30-9C1B-F454D3C8F9A4}"/>
                </a:ext>
              </a:extLst>
            </p:cNvPr>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179" name="组合 178">
            <a:extLst>
              <a:ext uri="{FF2B5EF4-FFF2-40B4-BE49-F238E27FC236}">
                <a16:creationId xmlns:a16="http://schemas.microsoft.com/office/drawing/2014/main" id="{A1209011-1672-4AB0-82B7-073F1E97AF96}"/>
              </a:ext>
            </a:extLst>
          </p:cNvPr>
          <p:cNvGrpSpPr/>
          <p:nvPr/>
        </p:nvGrpSpPr>
        <p:grpSpPr>
          <a:xfrm>
            <a:off x="9882365" y="4645153"/>
            <a:ext cx="1869059" cy="1816851"/>
            <a:chOff x="8057738" y="3719997"/>
            <a:chExt cx="1869636" cy="1817412"/>
          </a:xfrm>
        </p:grpSpPr>
        <p:grpSp>
          <p:nvGrpSpPr>
            <p:cNvPr id="180" name="组合 179">
              <a:extLst>
                <a:ext uri="{FF2B5EF4-FFF2-40B4-BE49-F238E27FC236}">
                  <a16:creationId xmlns:a16="http://schemas.microsoft.com/office/drawing/2014/main" id="{A84223EE-E6C6-4C89-9DC7-B66AA0EED521}"/>
                </a:ext>
              </a:extLst>
            </p:cNvPr>
            <p:cNvGrpSpPr/>
            <p:nvPr/>
          </p:nvGrpSpPr>
          <p:grpSpPr>
            <a:xfrm>
              <a:off x="8057738" y="4198251"/>
              <a:ext cx="1860551" cy="227167"/>
              <a:chOff x="9109298" y="4304931"/>
              <a:chExt cx="1860551" cy="227167"/>
            </a:xfrm>
          </p:grpSpPr>
          <p:cxnSp>
            <p:nvCxnSpPr>
              <p:cNvPr id="183" name="直接连接符 182">
                <a:extLst>
                  <a:ext uri="{FF2B5EF4-FFF2-40B4-BE49-F238E27FC236}">
                    <a16:creationId xmlns:a16="http://schemas.microsoft.com/office/drawing/2014/main" id="{FF483802-EA10-4297-9959-7EE410F17F23}"/>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任意多边形: 形状 37">
                <a:extLst>
                  <a:ext uri="{FF2B5EF4-FFF2-40B4-BE49-F238E27FC236}">
                    <a16:creationId xmlns:a16="http://schemas.microsoft.com/office/drawing/2014/main" id="{18745C6A-23DC-43D8-82E2-CB2C476B8183}"/>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85" name="任意多边形: 形状 38">
                <a:extLst>
                  <a:ext uri="{FF2B5EF4-FFF2-40B4-BE49-F238E27FC236}">
                    <a16:creationId xmlns:a16="http://schemas.microsoft.com/office/drawing/2014/main" id="{4CD112A2-C88E-4918-AB21-B4647384E44F}"/>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86" name="直接连接符 185">
                <a:extLst>
                  <a:ext uri="{FF2B5EF4-FFF2-40B4-BE49-F238E27FC236}">
                    <a16:creationId xmlns:a16="http://schemas.microsoft.com/office/drawing/2014/main" id="{90EA5F3F-29E4-45CC-A684-7CC328538451}"/>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1" name="矩形 180">
              <a:extLst>
                <a:ext uri="{FF2B5EF4-FFF2-40B4-BE49-F238E27FC236}">
                  <a16:creationId xmlns:a16="http://schemas.microsoft.com/office/drawing/2014/main" id="{958C6974-261B-45B5-92C3-FF97E24EF233}"/>
                </a:ext>
              </a:extLst>
            </p:cNvPr>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182" name="矩形 181">
              <a:extLst>
                <a:ext uri="{FF2B5EF4-FFF2-40B4-BE49-F238E27FC236}">
                  <a16:creationId xmlns:a16="http://schemas.microsoft.com/office/drawing/2014/main" id="{C3CD1B3C-721C-450F-AD2A-840204FBF6A6}"/>
                </a:ext>
              </a:extLst>
            </p:cNvPr>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187" name="组合 186">
            <a:extLst>
              <a:ext uri="{FF2B5EF4-FFF2-40B4-BE49-F238E27FC236}">
                <a16:creationId xmlns:a16="http://schemas.microsoft.com/office/drawing/2014/main" id="{43BFFE42-F80A-4EED-A423-9DA364FF2297}"/>
              </a:ext>
            </a:extLst>
          </p:cNvPr>
          <p:cNvGrpSpPr/>
          <p:nvPr/>
        </p:nvGrpSpPr>
        <p:grpSpPr>
          <a:xfrm>
            <a:off x="6791090" y="4649637"/>
            <a:ext cx="1869845" cy="1812366"/>
            <a:chOff x="10826101" y="3719996"/>
            <a:chExt cx="1870422" cy="1812925"/>
          </a:xfrm>
        </p:grpSpPr>
        <p:grpSp>
          <p:nvGrpSpPr>
            <p:cNvPr id="188" name="组合 187">
              <a:extLst>
                <a:ext uri="{FF2B5EF4-FFF2-40B4-BE49-F238E27FC236}">
                  <a16:creationId xmlns:a16="http://schemas.microsoft.com/office/drawing/2014/main" id="{A9251D81-94A5-473F-811C-686C6A7D0751}"/>
                </a:ext>
              </a:extLst>
            </p:cNvPr>
            <p:cNvGrpSpPr/>
            <p:nvPr/>
          </p:nvGrpSpPr>
          <p:grpSpPr>
            <a:xfrm>
              <a:off x="10826101" y="4198251"/>
              <a:ext cx="1860551" cy="227167"/>
              <a:chOff x="9109298" y="4304931"/>
              <a:chExt cx="1860551" cy="227167"/>
            </a:xfrm>
          </p:grpSpPr>
          <p:cxnSp>
            <p:nvCxnSpPr>
              <p:cNvPr id="191" name="直接连接符 190">
                <a:extLst>
                  <a:ext uri="{FF2B5EF4-FFF2-40B4-BE49-F238E27FC236}">
                    <a16:creationId xmlns:a16="http://schemas.microsoft.com/office/drawing/2014/main" id="{5C20247D-CB11-4E57-AACE-B4BA07B2D6B2}"/>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2" name="任意多边形: 形状 37">
                <a:extLst>
                  <a:ext uri="{FF2B5EF4-FFF2-40B4-BE49-F238E27FC236}">
                    <a16:creationId xmlns:a16="http://schemas.microsoft.com/office/drawing/2014/main" id="{9CE184C8-72F2-45C0-A83D-9B50DE8B84AF}"/>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193" name="任意多边形: 形状 38">
                <a:extLst>
                  <a:ext uri="{FF2B5EF4-FFF2-40B4-BE49-F238E27FC236}">
                    <a16:creationId xmlns:a16="http://schemas.microsoft.com/office/drawing/2014/main" id="{6AFD138C-8183-4668-B74A-83B5A5BA4D23}"/>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194" name="直接连接符 193">
                <a:extLst>
                  <a:ext uri="{FF2B5EF4-FFF2-40B4-BE49-F238E27FC236}">
                    <a16:creationId xmlns:a16="http://schemas.microsoft.com/office/drawing/2014/main" id="{FADED069-035C-4F11-A8B6-1B889238664C}"/>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9" name="矩形 188">
              <a:extLst>
                <a:ext uri="{FF2B5EF4-FFF2-40B4-BE49-F238E27FC236}">
                  <a16:creationId xmlns:a16="http://schemas.microsoft.com/office/drawing/2014/main" id="{4AE4C0CE-8CB0-4CCA-B0A7-375D9A30A798}"/>
                </a:ext>
              </a:extLst>
            </p:cNvPr>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190" name="矩形 189">
              <a:extLst>
                <a:ext uri="{FF2B5EF4-FFF2-40B4-BE49-F238E27FC236}">
                  <a16:creationId xmlns:a16="http://schemas.microsoft.com/office/drawing/2014/main" id="{FEF06991-E30C-45C5-920A-46583E33F93F}"/>
                </a:ext>
              </a:extLst>
            </p:cNvPr>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grpSp>
        <p:nvGrpSpPr>
          <p:cNvPr id="195" name="组合 194">
            <a:extLst>
              <a:ext uri="{FF2B5EF4-FFF2-40B4-BE49-F238E27FC236}">
                <a16:creationId xmlns:a16="http://schemas.microsoft.com/office/drawing/2014/main" id="{1059A4F8-0209-4041-B49C-1BBDAAF16A9B}"/>
              </a:ext>
            </a:extLst>
          </p:cNvPr>
          <p:cNvGrpSpPr/>
          <p:nvPr/>
        </p:nvGrpSpPr>
        <p:grpSpPr>
          <a:xfrm>
            <a:off x="440538" y="4645153"/>
            <a:ext cx="1928339" cy="1816850"/>
            <a:chOff x="5428695" y="3719997"/>
            <a:chExt cx="1928934" cy="1817411"/>
          </a:xfrm>
        </p:grpSpPr>
        <p:grpSp>
          <p:nvGrpSpPr>
            <p:cNvPr id="196" name="组合 195">
              <a:extLst>
                <a:ext uri="{FF2B5EF4-FFF2-40B4-BE49-F238E27FC236}">
                  <a16:creationId xmlns:a16="http://schemas.microsoft.com/office/drawing/2014/main" id="{DDE94543-1486-4E24-BFD1-5F1D1B0B59D4}"/>
                </a:ext>
              </a:extLst>
            </p:cNvPr>
            <p:cNvGrpSpPr/>
            <p:nvPr/>
          </p:nvGrpSpPr>
          <p:grpSpPr>
            <a:xfrm>
              <a:off x="5428695" y="4198251"/>
              <a:ext cx="1860551" cy="227167"/>
              <a:chOff x="6480255" y="4304931"/>
              <a:chExt cx="1860551" cy="227167"/>
            </a:xfrm>
          </p:grpSpPr>
          <p:cxnSp>
            <p:nvCxnSpPr>
              <p:cNvPr id="199" name="直接连接符 198">
                <a:extLst>
                  <a:ext uri="{FF2B5EF4-FFF2-40B4-BE49-F238E27FC236}">
                    <a16:creationId xmlns:a16="http://schemas.microsoft.com/office/drawing/2014/main" id="{AE15DC06-4385-432A-85AD-95D9AC325774}"/>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0" name="任意多边形: 形状 199">
                <a:extLst>
                  <a:ext uri="{FF2B5EF4-FFF2-40B4-BE49-F238E27FC236}">
                    <a16:creationId xmlns:a16="http://schemas.microsoft.com/office/drawing/2014/main" id="{03C99E5D-BCF8-4D9D-AD4B-9D7CD646E8D8}"/>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201" name="任意多边形: 形状 200">
                <a:extLst>
                  <a:ext uri="{FF2B5EF4-FFF2-40B4-BE49-F238E27FC236}">
                    <a16:creationId xmlns:a16="http://schemas.microsoft.com/office/drawing/2014/main" id="{58B41BB0-54DB-483C-A437-2078859178EF}"/>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202" name="直接连接符 201">
                <a:extLst>
                  <a:ext uri="{FF2B5EF4-FFF2-40B4-BE49-F238E27FC236}">
                    <a16:creationId xmlns:a16="http://schemas.microsoft.com/office/drawing/2014/main" id="{F580762E-224E-483F-B5B3-871814FCBD7A}"/>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7" name="矩形 196">
              <a:extLst>
                <a:ext uri="{FF2B5EF4-FFF2-40B4-BE49-F238E27FC236}">
                  <a16:creationId xmlns:a16="http://schemas.microsoft.com/office/drawing/2014/main" id="{552355B3-B9C2-40DB-AF5C-F1E4C07EBC10}"/>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198" name="矩形 197">
              <a:extLst>
                <a:ext uri="{FF2B5EF4-FFF2-40B4-BE49-F238E27FC236}">
                  <a16:creationId xmlns:a16="http://schemas.microsoft.com/office/drawing/2014/main" id="{5FBF4291-06FB-40EB-BC65-CC58DF22E999}"/>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pic>
        <p:nvPicPr>
          <p:cNvPr id="203" name="图片 202">
            <a:extLst>
              <a:ext uri="{FF2B5EF4-FFF2-40B4-BE49-F238E27FC236}">
                <a16:creationId xmlns:a16="http://schemas.microsoft.com/office/drawing/2014/main" id="{A631E28E-0812-4D2B-AAC8-257428570E5E}"/>
              </a:ext>
            </a:extLst>
          </p:cNvPr>
          <p:cNvPicPr/>
          <p:nvPr/>
        </p:nvPicPr>
        <p:blipFill>
          <a:blip r:embed="rId6"/>
          <a:stretch>
            <a:fillRect/>
          </a:stretch>
        </p:blipFill>
        <p:spPr>
          <a:xfrm>
            <a:off x="6287183" y="3327348"/>
            <a:ext cx="2616822" cy="1324854"/>
          </a:xfrm>
          <a:prstGeom prst="rect">
            <a:avLst/>
          </a:prstGeom>
        </p:spPr>
      </p:pic>
      <p:pic>
        <p:nvPicPr>
          <p:cNvPr id="46" name="图片 45">
            <a:extLst>
              <a:ext uri="{FF2B5EF4-FFF2-40B4-BE49-F238E27FC236}">
                <a16:creationId xmlns:a16="http://schemas.microsoft.com/office/drawing/2014/main" id="{12CE108F-1AC9-4203-BEC7-A71878DE7C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560" y="3658890"/>
            <a:ext cx="2353372" cy="852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2">
            <a:extLst>
              <a:ext uri="{FF2B5EF4-FFF2-40B4-BE49-F238E27FC236}">
                <a16:creationId xmlns:a16="http://schemas.microsoft.com/office/drawing/2014/main" id="{FA15761C-EA8D-49AC-9BD3-27582108D5B8}"/>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63" name="文本框 62">
            <a:extLst>
              <a:ext uri="{FF2B5EF4-FFF2-40B4-BE49-F238E27FC236}">
                <a16:creationId xmlns:a16="http://schemas.microsoft.com/office/drawing/2014/main" id="{FC3A77F2-DB2C-4398-AD5F-264A71DD839B}"/>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4" name="Rectangle 8">
            <a:extLst>
              <a:ext uri="{FF2B5EF4-FFF2-40B4-BE49-F238E27FC236}">
                <a16:creationId xmlns:a16="http://schemas.microsoft.com/office/drawing/2014/main" id="{E561BB91-289E-4B09-B887-B682CC42F757}"/>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5" name="Rectangle 58">
            <a:extLst>
              <a:ext uri="{FF2B5EF4-FFF2-40B4-BE49-F238E27FC236}">
                <a16:creationId xmlns:a16="http://schemas.microsoft.com/office/drawing/2014/main" id="{AC0968E7-B830-4D81-8887-05820DAD647D}"/>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66" name="燕尾形 4">
            <a:extLst>
              <a:ext uri="{FF2B5EF4-FFF2-40B4-BE49-F238E27FC236}">
                <a16:creationId xmlns:a16="http://schemas.microsoft.com/office/drawing/2014/main" id="{6456CB09-A2CD-46F5-90BC-F2D26A83750A}"/>
              </a:ext>
            </a:extLst>
          </p:cNvPr>
          <p:cNvSpPr/>
          <p:nvPr/>
        </p:nvSpPr>
        <p:spPr>
          <a:xfrm>
            <a:off x="2110904" y="101511"/>
            <a:ext cx="1829832" cy="534239"/>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67" name="直接连接符 66">
            <a:extLst>
              <a:ext uri="{FF2B5EF4-FFF2-40B4-BE49-F238E27FC236}">
                <a16:creationId xmlns:a16="http://schemas.microsoft.com/office/drawing/2014/main" id="{1C9E0F83-7380-4DE8-BB7A-4B01C452C78C}"/>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8" name="燕尾形 6">
            <a:extLst>
              <a:ext uri="{FF2B5EF4-FFF2-40B4-BE49-F238E27FC236}">
                <a16:creationId xmlns:a16="http://schemas.microsoft.com/office/drawing/2014/main" id="{1FBC0BBA-7CA2-410C-BC97-9BA84C0D9F05}"/>
              </a:ext>
            </a:extLst>
          </p:cNvPr>
          <p:cNvSpPr/>
          <p:nvPr/>
        </p:nvSpPr>
        <p:spPr>
          <a:xfrm>
            <a:off x="3940736" y="114838"/>
            <a:ext cx="1809185" cy="534236"/>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pic>
        <p:nvPicPr>
          <p:cNvPr id="46" name="图片 45">
            <a:extLst>
              <a:ext uri="{FF2B5EF4-FFF2-40B4-BE49-F238E27FC236}">
                <a16:creationId xmlns:a16="http://schemas.microsoft.com/office/drawing/2014/main" id="{74718381-BEB7-4372-A842-CCBA8EE55A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5821" y="2026206"/>
            <a:ext cx="2206690" cy="1184921"/>
          </a:xfrm>
          <a:prstGeom prst="rect">
            <a:avLst/>
          </a:prstGeom>
        </p:spPr>
      </p:pic>
      <p:pic>
        <p:nvPicPr>
          <p:cNvPr id="47" name="图片 46">
            <a:extLst>
              <a:ext uri="{FF2B5EF4-FFF2-40B4-BE49-F238E27FC236}">
                <a16:creationId xmlns:a16="http://schemas.microsoft.com/office/drawing/2014/main" id="{698D16CB-C4EC-47FA-B1DF-FF3A181A96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4061" y="2097764"/>
            <a:ext cx="2657006" cy="1083002"/>
          </a:xfrm>
          <a:prstGeom prst="rect">
            <a:avLst/>
          </a:prstGeom>
        </p:spPr>
      </p:pic>
      <p:pic>
        <p:nvPicPr>
          <p:cNvPr id="48" name="图片 47">
            <a:extLst>
              <a:ext uri="{FF2B5EF4-FFF2-40B4-BE49-F238E27FC236}">
                <a16:creationId xmlns:a16="http://schemas.microsoft.com/office/drawing/2014/main" id="{6220E24E-B93E-4D24-A5D9-FD1811FA77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1645" y="1799182"/>
            <a:ext cx="1012108" cy="1385381"/>
          </a:xfrm>
          <a:prstGeom prst="rect">
            <a:avLst/>
          </a:prstGeom>
        </p:spPr>
      </p:pic>
      <p:grpSp>
        <p:nvGrpSpPr>
          <p:cNvPr id="49" name="组合 48">
            <a:extLst>
              <a:ext uri="{FF2B5EF4-FFF2-40B4-BE49-F238E27FC236}">
                <a16:creationId xmlns:a16="http://schemas.microsoft.com/office/drawing/2014/main" id="{2461E958-803B-4C93-997A-C2CBDD085320}"/>
              </a:ext>
            </a:extLst>
          </p:cNvPr>
          <p:cNvGrpSpPr/>
          <p:nvPr/>
        </p:nvGrpSpPr>
        <p:grpSpPr>
          <a:xfrm>
            <a:off x="3464865" y="3266006"/>
            <a:ext cx="1904264" cy="1812358"/>
            <a:chOff x="135378" y="3719996"/>
            <a:chExt cx="1904852" cy="1812917"/>
          </a:xfrm>
        </p:grpSpPr>
        <p:grpSp>
          <p:nvGrpSpPr>
            <p:cNvPr id="50" name="组合 49">
              <a:extLst>
                <a:ext uri="{FF2B5EF4-FFF2-40B4-BE49-F238E27FC236}">
                  <a16:creationId xmlns:a16="http://schemas.microsoft.com/office/drawing/2014/main" id="{5EABE097-98AC-440E-A2FA-FB1ACEF3C509}"/>
                </a:ext>
              </a:extLst>
            </p:cNvPr>
            <p:cNvGrpSpPr/>
            <p:nvPr/>
          </p:nvGrpSpPr>
          <p:grpSpPr>
            <a:xfrm>
              <a:off x="170607" y="4198251"/>
              <a:ext cx="1860551" cy="227167"/>
              <a:chOff x="1222167" y="4304931"/>
              <a:chExt cx="1860551" cy="227167"/>
            </a:xfrm>
          </p:grpSpPr>
          <p:cxnSp>
            <p:nvCxnSpPr>
              <p:cNvPr id="53" name="直接连接符 52">
                <a:extLst>
                  <a:ext uri="{FF2B5EF4-FFF2-40B4-BE49-F238E27FC236}">
                    <a16:creationId xmlns:a16="http://schemas.microsoft.com/office/drawing/2014/main" id="{0801D4DA-3122-4D8C-A7B4-AEA7E5C655B9}"/>
                  </a:ext>
                </a:extLst>
              </p:cNvPr>
              <p:cNvCxnSpPr/>
              <p:nvPr/>
            </p:nvCxnSpPr>
            <p:spPr>
              <a:xfrm flipH="1">
                <a:off x="1222167"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任意多边形: 形状 6">
                <a:extLst>
                  <a:ext uri="{FF2B5EF4-FFF2-40B4-BE49-F238E27FC236}">
                    <a16:creationId xmlns:a16="http://schemas.microsoft.com/office/drawing/2014/main" id="{C6DE9955-B77B-49B1-BA40-9CC55C5AE359}"/>
                  </a:ext>
                </a:extLst>
              </p:cNvPr>
              <p:cNvSpPr/>
              <p:nvPr/>
            </p:nvSpPr>
            <p:spPr>
              <a:xfrm rot="18914935">
                <a:off x="2072805"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56" name="任意多边形: 形状 7">
                <a:extLst>
                  <a:ext uri="{FF2B5EF4-FFF2-40B4-BE49-F238E27FC236}">
                    <a16:creationId xmlns:a16="http://schemas.microsoft.com/office/drawing/2014/main" id="{BB2E40F4-4861-4798-A16A-B171D1C24010}"/>
                  </a:ext>
                </a:extLst>
              </p:cNvPr>
              <p:cNvSpPr/>
              <p:nvPr/>
            </p:nvSpPr>
            <p:spPr>
              <a:xfrm rot="2703745">
                <a:off x="2188924"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57" name="直接连接符 56">
                <a:extLst>
                  <a:ext uri="{FF2B5EF4-FFF2-40B4-BE49-F238E27FC236}">
                    <a16:creationId xmlns:a16="http://schemas.microsoft.com/office/drawing/2014/main" id="{30E6E94D-6AD7-43F5-B8EF-A2E9D0CDCA9B}"/>
                  </a:ext>
                </a:extLst>
              </p:cNvPr>
              <p:cNvCxnSpPr/>
              <p:nvPr/>
            </p:nvCxnSpPr>
            <p:spPr>
              <a:xfrm flipH="1">
                <a:off x="2315323"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1" name="矩形 50">
              <a:extLst>
                <a:ext uri="{FF2B5EF4-FFF2-40B4-BE49-F238E27FC236}">
                  <a16:creationId xmlns:a16="http://schemas.microsoft.com/office/drawing/2014/main" id="{5063CBB6-5540-422A-8BFD-4DCD1572760E}"/>
                </a:ext>
              </a:extLst>
            </p:cNvPr>
            <p:cNvSpPr/>
            <p:nvPr/>
          </p:nvSpPr>
          <p:spPr>
            <a:xfrm>
              <a:off x="135378" y="4564452"/>
              <a:ext cx="1860468" cy="968461"/>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五大功能模块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联合检测算法</a:t>
              </a:r>
            </a:p>
          </p:txBody>
        </p:sp>
        <p:sp>
          <p:nvSpPr>
            <p:cNvPr id="52" name="矩形 51">
              <a:extLst>
                <a:ext uri="{FF2B5EF4-FFF2-40B4-BE49-F238E27FC236}">
                  <a16:creationId xmlns:a16="http://schemas.microsoft.com/office/drawing/2014/main" id="{BDED2586-EA90-4ACF-AEFA-621A313AAF11}"/>
                </a:ext>
              </a:extLst>
            </p:cNvPr>
            <p:cNvSpPr/>
            <p:nvPr/>
          </p:nvSpPr>
          <p:spPr>
            <a:xfrm>
              <a:off x="170632" y="3719996"/>
              <a:ext cx="1869598" cy="338555"/>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系统设计</a:t>
              </a:r>
            </a:p>
          </p:txBody>
        </p:sp>
      </p:grpSp>
      <p:grpSp>
        <p:nvGrpSpPr>
          <p:cNvPr id="58" name="组合 57">
            <a:extLst>
              <a:ext uri="{FF2B5EF4-FFF2-40B4-BE49-F238E27FC236}">
                <a16:creationId xmlns:a16="http://schemas.microsoft.com/office/drawing/2014/main" id="{727DD00E-213D-4BAC-8656-1A9509CD5FB1}"/>
              </a:ext>
            </a:extLst>
          </p:cNvPr>
          <p:cNvGrpSpPr/>
          <p:nvPr/>
        </p:nvGrpSpPr>
        <p:grpSpPr>
          <a:xfrm>
            <a:off x="9882365" y="3261514"/>
            <a:ext cx="1869059" cy="1816851"/>
            <a:chOff x="8057738" y="3719997"/>
            <a:chExt cx="1869636" cy="1817412"/>
          </a:xfrm>
        </p:grpSpPr>
        <p:grpSp>
          <p:nvGrpSpPr>
            <p:cNvPr id="59" name="组合 58">
              <a:extLst>
                <a:ext uri="{FF2B5EF4-FFF2-40B4-BE49-F238E27FC236}">
                  <a16:creationId xmlns:a16="http://schemas.microsoft.com/office/drawing/2014/main" id="{2840F702-9713-421A-9B5B-1E1BA6E7D0DA}"/>
                </a:ext>
              </a:extLst>
            </p:cNvPr>
            <p:cNvGrpSpPr/>
            <p:nvPr/>
          </p:nvGrpSpPr>
          <p:grpSpPr>
            <a:xfrm>
              <a:off x="8057738" y="4198251"/>
              <a:ext cx="1860551" cy="227167"/>
              <a:chOff x="9109298" y="4304931"/>
              <a:chExt cx="1860551" cy="227167"/>
            </a:xfrm>
          </p:grpSpPr>
          <p:cxnSp>
            <p:nvCxnSpPr>
              <p:cNvPr id="62" name="直接连接符 61">
                <a:extLst>
                  <a:ext uri="{FF2B5EF4-FFF2-40B4-BE49-F238E27FC236}">
                    <a16:creationId xmlns:a16="http://schemas.microsoft.com/office/drawing/2014/main" id="{1EBBE9BE-C321-4C03-A58C-AAB5C952B6BB}"/>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任意多边形: 形状 37">
                <a:extLst>
                  <a:ext uri="{FF2B5EF4-FFF2-40B4-BE49-F238E27FC236}">
                    <a16:creationId xmlns:a16="http://schemas.microsoft.com/office/drawing/2014/main" id="{7BC6B4F3-2EA8-4591-823F-2DFDB9CF8B78}"/>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70" name="任意多边形: 形状 38">
                <a:extLst>
                  <a:ext uri="{FF2B5EF4-FFF2-40B4-BE49-F238E27FC236}">
                    <a16:creationId xmlns:a16="http://schemas.microsoft.com/office/drawing/2014/main" id="{F06319D5-1F27-4A3C-A988-51661E0A9753}"/>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71" name="直接连接符 70">
                <a:extLst>
                  <a:ext uri="{FF2B5EF4-FFF2-40B4-BE49-F238E27FC236}">
                    <a16:creationId xmlns:a16="http://schemas.microsoft.com/office/drawing/2014/main" id="{5A7FE207-7492-4297-9EF6-B6FCEC08B8AC}"/>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0" name="矩形 59">
              <a:extLst>
                <a:ext uri="{FF2B5EF4-FFF2-40B4-BE49-F238E27FC236}">
                  <a16:creationId xmlns:a16="http://schemas.microsoft.com/office/drawing/2014/main" id="{074E7B5E-D6D5-4B5D-B191-1964EE84F2C2}"/>
                </a:ext>
              </a:extLst>
            </p:cNvPr>
            <p:cNvSpPr/>
            <p:nvPr/>
          </p:nvSpPr>
          <p:spPr>
            <a:xfrm>
              <a:off x="8066934" y="4568947"/>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部分模块</a:t>
              </a:r>
              <a:endParaRPr lang="en-US" altLang="zh-CN" sz="1799" b="1" dirty="0">
                <a:latin typeface="微软雅黑" panose="020B0503020204020204" pitchFamily="34" charset="-122"/>
                <a:ea typeface="微软雅黑" panose="020B0503020204020204" pitchFamily="34" charset="-122"/>
                <a:cs typeface="+mn-ea"/>
                <a:sym typeface="+mn-lt"/>
              </a:endParaRPr>
            </a:p>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现已申请专利</a:t>
              </a:r>
              <a:r>
                <a:rPr lang="en-US" altLang="zh-CN" sz="1799" b="1" dirty="0">
                  <a:latin typeface="微软雅黑" panose="020B0503020204020204" pitchFamily="34" charset="-122"/>
                  <a:ea typeface="微软雅黑" panose="020B0503020204020204" pitchFamily="34" charset="-122"/>
                  <a:cs typeface="+mn-ea"/>
                  <a:sym typeface="+mn-lt"/>
                </a:rPr>
                <a:t> </a:t>
              </a:r>
              <a:endParaRPr lang="zh-CN" altLang="en-US" sz="1799" b="1" dirty="0">
                <a:latin typeface="微软雅黑" panose="020B0503020204020204" pitchFamily="34" charset="-122"/>
                <a:ea typeface="微软雅黑" panose="020B0503020204020204" pitchFamily="34" charset="-122"/>
                <a:cs typeface="+mn-ea"/>
                <a:sym typeface="+mn-lt"/>
              </a:endParaRPr>
            </a:p>
          </p:txBody>
        </p:sp>
        <p:sp>
          <p:nvSpPr>
            <p:cNvPr id="61" name="矩形 60">
              <a:extLst>
                <a:ext uri="{FF2B5EF4-FFF2-40B4-BE49-F238E27FC236}">
                  <a16:creationId xmlns:a16="http://schemas.microsoft.com/office/drawing/2014/main" id="{C13A81A8-D7A0-41E6-8F75-0ED7C0C27CDD}"/>
                </a:ext>
              </a:extLst>
            </p:cNvPr>
            <p:cNvSpPr/>
            <p:nvPr/>
          </p:nvSpPr>
          <p:spPr>
            <a:xfrm>
              <a:off x="8057777"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专利申请</a:t>
              </a:r>
            </a:p>
          </p:txBody>
        </p:sp>
      </p:grpSp>
      <p:grpSp>
        <p:nvGrpSpPr>
          <p:cNvPr id="72" name="组合 71">
            <a:extLst>
              <a:ext uri="{FF2B5EF4-FFF2-40B4-BE49-F238E27FC236}">
                <a16:creationId xmlns:a16="http://schemas.microsoft.com/office/drawing/2014/main" id="{030721AB-821D-4F3E-89A9-F073A631C0AE}"/>
              </a:ext>
            </a:extLst>
          </p:cNvPr>
          <p:cNvGrpSpPr/>
          <p:nvPr/>
        </p:nvGrpSpPr>
        <p:grpSpPr>
          <a:xfrm>
            <a:off x="6791090" y="3265998"/>
            <a:ext cx="1869845" cy="1812366"/>
            <a:chOff x="10826101" y="3719996"/>
            <a:chExt cx="1870422" cy="1812925"/>
          </a:xfrm>
        </p:grpSpPr>
        <p:grpSp>
          <p:nvGrpSpPr>
            <p:cNvPr id="73" name="组合 72">
              <a:extLst>
                <a:ext uri="{FF2B5EF4-FFF2-40B4-BE49-F238E27FC236}">
                  <a16:creationId xmlns:a16="http://schemas.microsoft.com/office/drawing/2014/main" id="{88FADA92-508E-4F3F-AB28-E86302AD785A}"/>
                </a:ext>
              </a:extLst>
            </p:cNvPr>
            <p:cNvGrpSpPr/>
            <p:nvPr/>
          </p:nvGrpSpPr>
          <p:grpSpPr>
            <a:xfrm>
              <a:off x="10826101" y="4198251"/>
              <a:ext cx="1860551" cy="227167"/>
              <a:chOff x="9109298" y="4304931"/>
              <a:chExt cx="1860551" cy="227167"/>
            </a:xfrm>
          </p:grpSpPr>
          <p:cxnSp>
            <p:nvCxnSpPr>
              <p:cNvPr id="76" name="直接连接符 75">
                <a:extLst>
                  <a:ext uri="{FF2B5EF4-FFF2-40B4-BE49-F238E27FC236}">
                    <a16:creationId xmlns:a16="http://schemas.microsoft.com/office/drawing/2014/main" id="{42346151-213A-43F5-94F7-6497F05B7910}"/>
                  </a:ext>
                </a:extLst>
              </p:cNvPr>
              <p:cNvCxnSpPr/>
              <p:nvPr/>
            </p:nvCxnSpPr>
            <p:spPr>
              <a:xfrm flipH="1">
                <a:off x="9109298"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7" name="任意多边形: 形状 37">
                <a:extLst>
                  <a:ext uri="{FF2B5EF4-FFF2-40B4-BE49-F238E27FC236}">
                    <a16:creationId xmlns:a16="http://schemas.microsoft.com/office/drawing/2014/main" id="{AF066693-9EDB-4617-A323-D50480FD1787}"/>
                  </a:ext>
                </a:extLst>
              </p:cNvPr>
              <p:cNvSpPr/>
              <p:nvPr/>
            </p:nvSpPr>
            <p:spPr>
              <a:xfrm rot="18914935">
                <a:off x="9959936"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78" name="任意多边形: 形状 38">
                <a:extLst>
                  <a:ext uri="{FF2B5EF4-FFF2-40B4-BE49-F238E27FC236}">
                    <a16:creationId xmlns:a16="http://schemas.microsoft.com/office/drawing/2014/main" id="{EBA289DE-4C95-4637-9C64-E6F6C3E4E593}"/>
                  </a:ext>
                </a:extLst>
              </p:cNvPr>
              <p:cNvSpPr/>
              <p:nvPr/>
            </p:nvSpPr>
            <p:spPr>
              <a:xfrm rot="2703745">
                <a:off x="10076055"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79" name="直接连接符 78">
                <a:extLst>
                  <a:ext uri="{FF2B5EF4-FFF2-40B4-BE49-F238E27FC236}">
                    <a16:creationId xmlns:a16="http://schemas.microsoft.com/office/drawing/2014/main" id="{EA8C5EB4-7D92-4A62-8559-2AD4E84CAC40}"/>
                  </a:ext>
                </a:extLst>
              </p:cNvPr>
              <p:cNvCxnSpPr/>
              <p:nvPr/>
            </p:nvCxnSpPr>
            <p:spPr>
              <a:xfrm flipH="1">
                <a:off x="10202454"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4" name="矩形 73">
              <a:extLst>
                <a:ext uri="{FF2B5EF4-FFF2-40B4-BE49-F238E27FC236}">
                  <a16:creationId xmlns:a16="http://schemas.microsoft.com/office/drawing/2014/main" id="{3528D933-AA2F-4551-820F-08A9EABFA8B4}"/>
                </a:ext>
              </a:extLst>
            </p:cNvPr>
            <p:cNvSpPr/>
            <p:nvPr/>
          </p:nvSpPr>
          <p:spPr>
            <a:xfrm>
              <a:off x="10836083" y="4564459"/>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具有用户友好可视化界面的微博虚假新闻智能辅助检测系统</a:t>
              </a:r>
              <a:endParaRPr lang="en-US" altLang="zh-CN" sz="1799" b="1" dirty="0">
                <a:latin typeface="微软雅黑" panose="020B0503020204020204" pitchFamily="34" charset="-122"/>
                <a:ea typeface="微软雅黑" panose="020B0503020204020204" pitchFamily="34" charset="-122"/>
                <a:cs typeface="+mn-ea"/>
                <a:sym typeface="+mn-lt"/>
              </a:endParaRPr>
            </a:p>
          </p:txBody>
        </p:sp>
        <p:sp>
          <p:nvSpPr>
            <p:cNvPr id="75" name="矩形 74">
              <a:extLst>
                <a:ext uri="{FF2B5EF4-FFF2-40B4-BE49-F238E27FC236}">
                  <a16:creationId xmlns:a16="http://schemas.microsoft.com/office/drawing/2014/main" id="{BE4C4919-B28C-45E5-9E3C-F401FD794467}"/>
                </a:ext>
              </a:extLst>
            </p:cNvPr>
            <p:cNvSpPr/>
            <p:nvPr/>
          </p:nvSpPr>
          <p:spPr>
            <a:xfrm>
              <a:off x="10826136" y="3719996"/>
              <a:ext cx="1869597" cy="338553"/>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系统应用</a:t>
              </a:r>
            </a:p>
          </p:txBody>
        </p:sp>
      </p:grpSp>
      <p:grpSp>
        <p:nvGrpSpPr>
          <p:cNvPr id="80" name="组合 79">
            <a:extLst>
              <a:ext uri="{FF2B5EF4-FFF2-40B4-BE49-F238E27FC236}">
                <a16:creationId xmlns:a16="http://schemas.microsoft.com/office/drawing/2014/main" id="{57F86BF2-35C8-4D31-A53F-8B3640CB68F1}"/>
              </a:ext>
            </a:extLst>
          </p:cNvPr>
          <p:cNvGrpSpPr/>
          <p:nvPr/>
        </p:nvGrpSpPr>
        <p:grpSpPr>
          <a:xfrm>
            <a:off x="440538" y="3261514"/>
            <a:ext cx="1928339" cy="1816850"/>
            <a:chOff x="5428695" y="3719997"/>
            <a:chExt cx="1928934" cy="1817411"/>
          </a:xfrm>
        </p:grpSpPr>
        <p:grpSp>
          <p:nvGrpSpPr>
            <p:cNvPr id="81" name="组合 80">
              <a:extLst>
                <a:ext uri="{FF2B5EF4-FFF2-40B4-BE49-F238E27FC236}">
                  <a16:creationId xmlns:a16="http://schemas.microsoft.com/office/drawing/2014/main" id="{F24D6D78-D0B6-4685-B68F-7CC32869DCC5}"/>
                </a:ext>
              </a:extLst>
            </p:cNvPr>
            <p:cNvGrpSpPr/>
            <p:nvPr/>
          </p:nvGrpSpPr>
          <p:grpSpPr>
            <a:xfrm>
              <a:off x="5428695" y="4198251"/>
              <a:ext cx="1860551" cy="227167"/>
              <a:chOff x="6480255" y="4304931"/>
              <a:chExt cx="1860551" cy="227167"/>
            </a:xfrm>
          </p:grpSpPr>
          <p:cxnSp>
            <p:nvCxnSpPr>
              <p:cNvPr id="84" name="直接连接符 83">
                <a:extLst>
                  <a:ext uri="{FF2B5EF4-FFF2-40B4-BE49-F238E27FC236}">
                    <a16:creationId xmlns:a16="http://schemas.microsoft.com/office/drawing/2014/main" id="{6570DDF7-BB6D-48F7-A6EA-C6050E2A777B}"/>
                  </a:ext>
                </a:extLst>
              </p:cNvPr>
              <p:cNvCxnSpPr/>
              <p:nvPr/>
            </p:nvCxnSpPr>
            <p:spPr>
              <a:xfrm flipH="1">
                <a:off x="6480255" y="4360366"/>
                <a:ext cx="781342"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任意多边形: 形状 84">
                <a:extLst>
                  <a:ext uri="{FF2B5EF4-FFF2-40B4-BE49-F238E27FC236}">
                    <a16:creationId xmlns:a16="http://schemas.microsoft.com/office/drawing/2014/main" id="{6D2F7CA3-E6A0-4B81-B58C-F65F5C2BF322}"/>
                  </a:ext>
                </a:extLst>
              </p:cNvPr>
              <p:cNvSpPr/>
              <p:nvPr/>
            </p:nvSpPr>
            <p:spPr>
              <a:xfrm rot="18914935">
                <a:off x="7330893" y="4304931"/>
                <a:ext cx="63914" cy="227167"/>
              </a:xfrm>
              <a:custGeom>
                <a:avLst/>
                <a:gdLst>
                  <a:gd name="connsiteX0" fmla="*/ 125628 w 125628"/>
                  <a:gd name="connsiteY0" fmla="*/ 446518 h 446518"/>
                  <a:gd name="connsiteX1" fmla="*/ 0 w 125628"/>
                  <a:gd name="connsiteY1" fmla="*/ 446518 h 446518"/>
                  <a:gd name="connsiteX2" fmla="*/ 0 w 125628"/>
                  <a:gd name="connsiteY2" fmla="*/ 0 h 446518"/>
                  <a:gd name="connsiteX3" fmla="*/ 125628 w 125628"/>
                  <a:gd name="connsiteY3" fmla="*/ 124541 h 446518"/>
                </a:gdLst>
                <a:ahLst/>
                <a:cxnLst>
                  <a:cxn ang="0">
                    <a:pos x="connsiteX0" y="connsiteY0"/>
                  </a:cxn>
                  <a:cxn ang="0">
                    <a:pos x="connsiteX1" y="connsiteY1"/>
                  </a:cxn>
                  <a:cxn ang="0">
                    <a:pos x="connsiteX2" y="connsiteY2"/>
                  </a:cxn>
                  <a:cxn ang="0">
                    <a:pos x="connsiteX3" y="connsiteY3"/>
                  </a:cxn>
                </a:cxnLst>
                <a:rect l="l" t="t" r="r" b="b"/>
                <a:pathLst>
                  <a:path w="125628" h="446518">
                    <a:moveTo>
                      <a:pt x="125628" y="446518"/>
                    </a:moveTo>
                    <a:lnTo>
                      <a:pt x="0" y="446518"/>
                    </a:lnTo>
                    <a:lnTo>
                      <a:pt x="0" y="0"/>
                    </a:lnTo>
                    <a:lnTo>
                      <a:pt x="125628" y="12454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sp>
            <p:nvSpPr>
              <p:cNvPr id="86" name="任意多边形: 形状 85">
                <a:extLst>
                  <a:ext uri="{FF2B5EF4-FFF2-40B4-BE49-F238E27FC236}">
                    <a16:creationId xmlns:a16="http://schemas.microsoft.com/office/drawing/2014/main" id="{3B4B7E4B-49F0-4A31-97B6-86D296CAB169}"/>
                  </a:ext>
                </a:extLst>
              </p:cNvPr>
              <p:cNvSpPr/>
              <p:nvPr/>
            </p:nvSpPr>
            <p:spPr>
              <a:xfrm rot="2703745">
                <a:off x="7447012" y="4304067"/>
                <a:ext cx="63914" cy="229239"/>
              </a:xfrm>
              <a:custGeom>
                <a:avLst/>
                <a:gdLst>
                  <a:gd name="connsiteX0" fmla="*/ 125628 w 125628"/>
                  <a:gd name="connsiteY0" fmla="*/ 0 h 450590"/>
                  <a:gd name="connsiteX1" fmla="*/ 125628 w 125628"/>
                  <a:gd name="connsiteY1" fmla="*/ 450590 h 450590"/>
                  <a:gd name="connsiteX2" fmla="*/ 0 w 125628"/>
                  <a:gd name="connsiteY2" fmla="*/ 450590 h 450590"/>
                  <a:gd name="connsiteX3" fmla="*/ 0 w 125628"/>
                  <a:gd name="connsiteY3" fmla="*/ 125902 h 450590"/>
                </a:gdLst>
                <a:ahLst/>
                <a:cxnLst>
                  <a:cxn ang="0">
                    <a:pos x="connsiteX0" y="connsiteY0"/>
                  </a:cxn>
                  <a:cxn ang="0">
                    <a:pos x="connsiteX1" y="connsiteY1"/>
                  </a:cxn>
                  <a:cxn ang="0">
                    <a:pos x="connsiteX2" y="connsiteY2"/>
                  </a:cxn>
                  <a:cxn ang="0">
                    <a:pos x="connsiteX3" y="connsiteY3"/>
                  </a:cxn>
                </a:cxnLst>
                <a:rect l="l" t="t" r="r" b="b"/>
                <a:pathLst>
                  <a:path w="125628" h="450590">
                    <a:moveTo>
                      <a:pt x="125628" y="0"/>
                    </a:moveTo>
                    <a:lnTo>
                      <a:pt x="125628" y="450590"/>
                    </a:lnTo>
                    <a:lnTo>
                      <a:pt x="0" y="450590"/>
                    </a:lnTo>
                    <a:lnTo>
                      <a:pt x="0" y="1259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799">
                  <a:solidFill>
                    <a:schemeClr val="accent1"/>
                  </a:solidFill>
                  <a:cs typeface="+mn-ea"/>
                  <a:sym typeface="+mn-lt"/>
                </a:endParaRPr>
              </a:p>
            </p:txBody>
          </p:sp>
          <p:cxnSp>
            <p:nvCxnSpPr>
              <p:cNvPr id="87" name="直接连接符 86">
                <a:extLst>
                  <a:ext uri="{FF2B5EF4-FFF2-40B4-BE49-F238E27FC236}">
                    <a16:creationId xmlns:a16="http://schemas.microsoft.com/office/drawing/2014/main" id="{05A7D7BB-41E3-4408-B823-8C0337EF1ED4}"/>
                  </a:ext>
                </a:extLst>
              </p:cNvPr>
              <p:cNvCxnSpPr/>
              <p:nvPr/>
            </p:nvCxnSpPr>
            <p:spPr>
              <a:xfrm flipH="1">
                <a:off x="7573411" y="4360367"/>
                <a:ext cx="767395"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4B93B99F-D455-415E-9864-801B143F3B5A}"/>
                </a:ext>
              </a:extLst>
            </p:cNvPr>
            <p:cNvSpPr/>
            <p:nvPr/>
          </p:nvSpPr>
          <p:spPr>
            <a:xfrm>
              <a:off x="5497189" y="4568946"/>
              <a:ext cx="1860440" cy="968462"/>
            </a:xfrm>
            <a:prstGeom prst="rect">
              <a:avLst/>
            </a:prstGeom>
          </p:spPr>
          <p:txBody>
            <a:bodyPr wrap="square">
              <a:noAutofit/>
            </a:bodyPr>
            <a:lstStyle/>
            <a:p>
              <a:pPr algn="ctr" defTabSz="914103">
                <a:lnSpc>
                  <a:spcPct val="120000"/>
                </a:lnSpc>
                <a:spcBef>
                  <a:spcPct val="0"/>
                </a:spcBef>
                <a:defRPr/>
              </a:pPr>
              <a:r>
                <a:rPr lang="zh-CN" altLang="en-US" sz="1799" b="1" dirty="0">
                  <a:latin typeface="微软雅黑" panose="020B0503020204020204" pitchFamily="34" charset="-122"/>
                  <a:ea typeface="微软雅黑" panose="020B0503020204020204" pitchFamily="34" charset="-122"/>
                  <a:cs typeface="+mn-ea"/>
                  <a:sym typeface="+mn-lt"/>
                </a:rPr>
                <a:t>针对应用对各个算法做出优化</a:t>
              </a:r>
            </a:p>
          </p:txBody>
        </p:sp>
        <p:sp>
          <p:nvSpPr>
            <p:cNvPr id="83" name="矩形 82">
              <a:extLst>
                <a:ext uri="{FF2B5EF4-FFF2-40B4-BE49-F238E27FC236}">
                  <a16:creationId xmlns:a16="http://schemas.microsoft.com/office/drawing/2014/main" id="{73BFDEFF-08FF-41E4-AD35-C64D61E83950}"/>
                </a:ext>
              </a:extLst>
            </p:cNvPr>
            <p:cNvSpPr/>
            <p:nvPr/>
          </p:nvSpPr>
          <p:spPr>
            <a:xfrm>
              <a:off x="5428733" y="3719997"/>
              <a:ext cx="1869597" cy="338554"/>
            </a:xfrm>
            <a:prstGeom prst="rect">
              <a:avLst/>
            </a:prstGeom>
          </p:spPr>
          <p:txBody>
            <a:bodyPr wrap="none">
              <a:noAutofit/>
            </a:bodyPr>
            <a:lstStyle/>
            <a:p>
              <a:pPr algn="ctr">
                <a:buClr>
                  <a:srgbClr val="E24848"/>
                </a:buClr>
              </a:pPr>
              <a:r>
                <a:rPr lang="zh-CN" altLang="en-US" sz="1999" b="1" noProof="1">
                  <a:solidFill>
                    <a:schemeClr val="accent1">
                      <a:lumMod val="75000"/>
                    </a:schemeClr>
                  </a:solidFill>
                  <a:cs typeface="+mn-ea"/>
                  <a:sym typeface="+mn-lt"/>
                </a:rPr>
                <a:t>算法性能优化</a:t>
              </a:r>
            </a:p>
          </p:txBody>
        </p:sp>
      </p:grpSp>
      <p:pic>
        <p:nvPicPr>
          <p:cNvPr id="88" name="图片 87">
            <a:extLst>
              <a:ext uri="{FF2B5EF4-FFF2-40B4-BE49-F238E27FC236}">
                <a16:creationId xmlns:a16="http://schemas.microsoft.com/office/drawing/2014/main" id="{6D202E87-6CBE-4290-A093-365F43595609}"/>
              </a:ext>
            </a:extLst>
          </p:cNvPr>
          <p:cNvPicPr/>
          <p:nvPr/>
        </p:nvPicPr>
        <p:blipFill>
          <a:blip r:embed="rId6"/>
          <a:stretch>
            <a:fillRect/>
          </a:stretch>
        </p:blipFill>
        <p:spPr>
          <a:xfrm>
            <a:off x="6287183" y="1943709"/>
            <a:ext cx="2616822" cy="1324854"/>
          </a:xfrm>
          <a:prstGeom prst="rect">
            <a:avLst/>
          </a:prstGeom>
        </p:spPr>
      </p:pic>
      <p:pic>
        <p:nvPicPr>
          <p:cNvPr id="89" name="图片 88">
            <a:extLst>
              <a:ext uri="{FF2B5EF4-FFF2-40B4-BE49-F238E27FC236}">
                <a16:creationId xmlns:a16="http://schemas.microsoft.com/office/drawing/2014/main" id="{E320B310-C60F-4EE0-BAB4-FA9A3E3C89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8560" y="2275251"/>
            <a:ext cx="2353372" cy="85224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32">
            <a:extLst>
              <a:ext uri="{FF2B5EF4-FFF2-40B4-BE49-F238E27FC236}">
                <a16:creationId xmlns:a16="http://schemas.microsoft.com/office/drawing/2014/main" id="{FA15761C-EA8D-49AC-9BD3-27582108D5B8}"/>
              </a:ext>
            </a:extLst>
          </p:cNvPr>
          <p:cNvSpPr>
            <a:spLocks noChangeArrowheads="1"/>
          </p:cNvSpPr>
          <p:nvPr/>
        </p:nvSpPr>
        <p:spPr bwMode="auto">
          <a:xfrm>
            <a:off x="154235" y="425884"/>
            <a:ext cx="184674" cy="36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2" tIns="45706" rIns="91412" bIns="45706" numCol="1" anchor="ctr" anchorCtr="0" compatLnSpc="1">
            <a:prstTxWarp prst="textNoShape">
              <a:avLst/>
            </a:prstTxWarp>
            <a:spAutoFit/>
          </a:bodyPr>
          <a:lstStyle/>
          <a:p>
            <a:endParaRPr lang="zh-CN" altLang="en-US" sz="1799"/>
          </a:p>
        </p:txBody>
      </p:sp>
      <p:sp>
        <p:nvSpPr>
          <p:cNvPr id="63" name="文本框 62">
            <a:extLst>
              <a:ext uri="{FF2B5EF4-FFF2-40B4-BE49-F238E27FC236}">
                <a16:creationId xmlns:a16="http://schemas.microsoft.com/office/drawing/2014/main" id="{FC3A77F2-DB2C-4398-AD5F-264A71DD839B}"/>
              </a:ext>
            </a:extLst>
          </p:cNvPr>
          <p:cNvSpPr txBox="1"/>
          <p:nvPr/>
        </p:nvSpPr>
        <p:spPr>
          <a:xfrm>
            <a:off x="695110" y="481031"/>
            <a:ext cx="431272" cy="399981"/>
          </a:xfrm>
          <a:prstGeom prst="rect">
            <a:avLst/>
          </a:prstGeom>
          <a:noFill/>
        </p:spPr>
        <p:txBody>
          <a:bodyPr wrap="non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64" name="Rectangle 8">
            <a:extLst>
              <a:ext uri="{FF2B5EF4-FFF2-40B4-BE49-F238E27FC236}">
                <a16:creationId xmlns:a16="http://schemas.microsoft.com/office/drawing/2014/main" id="{E561BB91-289E-4B09-B887-B682CC42F757}"/>
              </a:ext>
            </a:extLst>
          </p:cNvPr>
          <p:cNvSpPr/>
          <p:nvPr/>
        </p:nvSpPr>
        <p:spPr>
          <a:xfrm>
            <a:off x="47172" y="266313"/>
            <a:ext cx="1707005" cy="613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endParaRPr lang="zh-CN" altLang="en-US" sz="2400"/>
          </a:p>
        </p:txBody>
      </p:sp>
      <p:sp>
        <p:nvSpPr>
          <p:cNvPr id="65" name="Rectangle 58">
            <a:extLst>
              <a:ext uri="{FF2B5EF4-FFF2-40B4-BE49-F238E27FC236}">
                <a16:creationId xmlns:a16="http://schemas.microsoft.com/office/drawing/2014/main" id="{AC0968E7-B830-4D81-8887-05820DAD647D}"/>
              </a:ext>
            </a:extLst>
          </p:cNvPr>
          <p:cNvSpPr/>
          <p:nvPr/>
        </p:nvSpPr>
        <p:spPr>
          <a:xfrm>
            <a:off x="-123206" y="156060"/>
            <a:ext cx="1740445" cy="613396"/>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noAutofit/>
          </a:bodyPr>
          <a:lstStyle/>
          <a:p>
            <a:pPr algn="ctr"/>
            <a:r>
              <a:rPr lang="en-US" altLang="zh-CN" sz="2135" dirty="0">
                <a:latin typeface="Berlin Sans FB Demi" panose="020E0802020502020306" pitchFamily="34" charset="0"/>
              </a:rPr>
              <a:t>03</a:t>
            </a:r>
            <a:r>
              <a:rPr lang="en-US" altLang="zh-CN" sz="2135" dirty="0"/>
              <a:t> </a:t>
            </a:r>
            <a:r>
              <a:rPr lang="zh-CN" altLang="en-US" sz="2135" dirty="0"/>
              <a:t>作品小结</a:t>
            </a:r>
          </a:p>
        </p:txBody>
      </p:sp>
      <p:sp>
        <p:nvSpPr>
          <p:cNvPr id="66" name="燕尾形 4">
            <a:extLst>
              <a:ext uri="{FF2B5EF4-FFF2-40B4-BE49-F238E27FC236}">
                <a16:creationId xmlns:a16="http://schemas.microsoft.com/office/drawing/2014/main" id="{6456CB09-A2CD-46F5-90BC-F2D26A83750A}"/>
              </a:ext>
            </a:extLst>
          </p:cNvPr>
          <p:cNvSpPr/>
          <p:nvPr/>
        </p:nvSpPr>
        <p:spPr>
          <a:xfrm>
            <a:off x="2110904" y="101511"/>
            <a:ext cx="1829832" cy="534239"/>
          </a:xfrm>
          <a:prstGeom prst="chevr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作品小结</a:t>
            </a:r>
          </a:p>
        </p:txBody>
      </p:sp>
      <p:cxnSp>
        <p:nvCxnSpPr>
          <p:cNvPr id="67" name="直接连接符 66">
            <a:extLst>
              <a:ext uri="{FF2B5EF4-FFF2-40B4-BE49-F238E27FC236}">
                <a16:creationId xmlns:a16="http://schemas.microsoft.com/office/drawing/2014/main" id="{1C9E0F83-7380-4DE8-BB7A-4B01C452C78C}"/>
              </a:ext>
            </a:extLst>
          </p:cNvPr>
          <p:cNvCxnSpPr/>
          <p:nvPr/>
        </p:nvCxnSpPr>
        <p:spPr>
          <a:xfrm>
            <a:off x="2671949" y="693540"/>
            <a:ext cx="9887394" cy="0"/>
          </a:xfrm>
          <a:prstGeom prst="line">
            <a:avLst/>
          </a:prstGeom>
          <a:ln w="15875">
            <a:solidFill>
              <a:srgbClr val="1F497D"/>
            </a:solidFill>
          </a:ln>
        </p:spPr>
        <p:style>
          <a:lnRef idx="1">
            <a:schemeClr val="accent1"/>
          </a:lnRef>
          <a:fillRef idx="0">
            <a:schemeClr val="accent1"/>
          </a:fillRef>
          <a:effectRef idx="0">
            <a:schemeClr val="accent1"/>
          </a:effectRef>
          <a:fontRef idx="minor">
            <a:schemeClr val="tx1"/>
          </a:fontRef>
        </p:style>
      </p:cxnSp>
      <p:sp>
        <p:nvSpPr>
          <p:cNvPr id="68" name="燕尾形 6">
            <a:extLst>
              <a:ext uri="{FF2B5EF4-FFF2-40B4-BE49-F238E27FC236}">
                <a16:creationId xmlns:a16="http://schemas.microsoft.com/office/drawing/2014/main" id="{1FBC0BBA-7CA2-410C-BC97-9BA84C0D9F05}"/>
              </a:ext>
            </a:extLst>
          </p:cNvPr>
          <p:cNvSpPr/>
          <p:nvPr/>
        </p:nvSpPr>
        <p:spPr>
          <a:xfrm>
            <a:off x="3940736" y="114838"/>
            <a:ext cx="1809185" cy="534236"/>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865" b="1" dirty="0">
                <a:solidFill>
                  <a:schemeClr val="bg1"/>
                </a:solidFill>
                <a:sym typeface="+mn-ea"/>
              </a:rPr>
              <a:t>应用场景</a:t>
            </a:r>
          </a:p>
        </p:txBody>
      </p:sp>
      <p:sp>
        <p:nvSpPr>
          <p:cNvPr id="4" name="文本框 3">
            <a:extLst>
              <a:ext uri="{FF2B5EF4-FFF2-40B4-BE49-F238E27FC236}">
                <a16:creationId xmlns:a16="http://schemas.microsoft.com/office/drawing/2014/main" id="{725792D4-F2B1-4DEF-9BBA-25918F9E3518}"/>
              </a:ext>
            </a:extLst>
          </p:cNvPr>
          <p:cNvSpPr txBox="1"/>
          <p:nvPr/>
        </p:nvSpPr>
        <p:spPr>
          <a:xfrm>
            <a:off x="528085" y="1863618"/>
            <a:ext cx="7269939" cy="4585871"/>
          </a:xfrm>
          <a:prstGeom prst="rect">
            <a:avLst/>
          </a:prstGeom>
          <a:noFill/>
        </p:spPr>
        <p:txBody>
          <a:bodyPr wrap="none" rtlCol="0">
            <a:spAutoFit/>
          </a:bodyPr>
          <a:lstStyle/>
          <a:p>
            <a:pPr marL="514350" indent="-514350">
              <a:buAutoNum type="arabicPeriod"/>
            </a:pPr>
            <a:r>
              <a:rPr lang="zh-CN" altLang="en-US" sz="3200" b="1" dirty="0">
                <a:solidFill>
                  <a:schemeClr val="accent1">
                    <a:lumMod val="75000"/>
                  </a:schemeClr>
                </a:solidFill>
              </a:rPr>
              <a:t>微博平台下的虚假新闻智能检测举报</a:t>
            </a:r>
            <a:endParaRPr lang="en-US" altLang="zh-CN" sz="3200" b="1" dirty="0">
              <a:solidFill>
                <a:schemeClr val="accent1">
                  <a:lumMod val="75000"/>
                </a:schemeClr>
              </a:solidFill>
            </a:endParaRPr>
          </a:p>
          <a:p>
            <a:pPr lvl="0"/>
            <a:endParaRPr lang="en-US" altLang="zh-CN" sz="3200" b="1" dirty="0">
              <a:solidFill>
                <a:schemeClr val="accent1">
                  <a:lumMod val="75000"/>
                </a:schemeClr>
              </a:solidFill>
            </a:endParaRPr>
          </a:p>
          <a:p>
            <a:r>
              <a:rPr lang="en-US" altLang="zh-CN" sz="3200" b="1" dirty="0">
                <a:solidFill>
                  <a:schemeClr val="accent1">
                    <a:lumMod val="75000"/>
                  </a:schemeClr>
                </a:solidFill>
              </a:rPr>
              <a:t>2.</a:t>
            </a:r>
            <a:r>
              <a:rPr lang="zh-CN" altLang="en-US" sz="3200" b="1" dirty="0">
                <a:solidFill>
                  <a:schemeClr val="accent1">
                    <a:lumMod val="75000"/>
                  </a:schemeClr>
                </a:solidFill>
              </a:rPr>
              <a:t>针对其它平台的虚假新闻检测</a:t>
            </a:r>
            <a:endParaRPr lang="en-US" altLang="zh-CN" sz="3200" b="1" dirty="0">
              <a:solidFill>
                <a:schemeClr val="accent1">
                  <a:lumMod val="75000"/>
                </a:schemeClr>
              </a:solidFill>
            </a:endParaRPr>
          </a:p>
          <a:p>
            <a:r>
              <a:rPr lang="zh-CN" altLang="en-US" sz="2000" dirty="0"/>
              <a:t>      </a:t>
            </a:r>
            <a:r>
              <a:rPr lang="zh-CN" altLang="en-US" sz="2000" b="1" dirty="0"/>
              <a:t>将本系统扩展到豆瓣、天涯社区等其他平台</a:t>
            </a:r>
            <a:endParaRPr lang="en-US" altLang="zh-CN" sz="2000" b="1" dirty="0"/>
          </a:p>
          <a:p>
            <a:endParaRPr lang="en-US" altLang="zh-CN" sz="3200" b="1" dirty="0">
              <a:solidFill>
                <a:schemeClr val="accent1">
                  <a:lumMod val="75000"/>
                </a:schemeClr>
              </a:solidFill>
            </a:endParaRPr>
          </a:p>
          <a:p>
            <a:r>
              <a:rPr lang="en-US" altLang="zh-CN" sz="3200" b="1" dirty="0">
                <a:solidFill>
                  <a:schemeClr val="accent1">
                    <a:lumMod val="75000"/>
                  </a:schemeClr>
                </a:solidFill>
              </a:rPr>
              <a:t>3.</a:t>
            </a:r>
            <a:r>
              <a:rPr lang="zh-CN" altLang="en-US" sz="3200" b="1" dirty="0">
                <a:solidFill>
                  <a:schemeClr val="accent1">
                    <a:lumMod val="75000"/>
                  </a:schemeClr>
                </a:solidFill>
              </a:rPr>
              <a:t>针对同一事件的新闻溯源</a:t>
            </a:r>
            <a:endParaRPr lang="en-US" altLang="zh-CN" sz="3200" b="1" dirty="0">
              <a:solidFill>
                <a:schemeClr val="accent1">
                  <a:lumMod val="75000"/>
                </a:schemeClr>
              </a:solidFill>
            </a:endParaRPr>
          </a:p>
          <a:p>
            <a:r>
              <a:rPr lang="zh-CN" altLang="en-US" sz="2000" b="1" dirty="0"/>
              <a:t>      对同一文本的变体进行识别，从而实现新闻溯源</a:t>
            </a:r>
            <a:endParaRPr lang="en-US" altLang="zh-CN" sz="2000" b="1" dirty="0"/>
          </a:p>
          <a:p>
            <a:endParaRPr lang="en-US" altLang="zh-CN" sz="2000" b="1" dirty="0"/>
          </a:p>
          <a:p>
            <a:r>
              <a:rPr lang="en-US" altLang="zh-CN" sz="3200" b="1" dirty="0">
                <a:solidFill>
                  <a:schemeClr val="accent1">
                    <a:lumMod val="75000"/>
                  </a:schemeClr>
                </a:solidFill>
              </a:rPr>
              <a:t>4.</a:t>
            </a:r>
            <a:r>
              <a:rPr lang="zh-CN" altLang="en-US" sz="3200" b="1" dirty="0">
                <a:solidFill>
                  <a:schemeClr val="accent1">
                    <a:lumMod val="75000"/>
                  </a:schemeClr>
                </a:solidFill>
              </a:rPr>
              <a:t>保险理赔行业的虚假信息检测</a:t>
            </a:r>
            <a:endParaRPr lang="en-US" altLang="zh-CN" sz="3200" b="1" dirty="0">
              <a:solidFill>
                <a:schemeClr val="accent1">
                  <a:lumMod val="75000"/>
                </a:schemeClr>
              </a:solidFill>
            </a:endParaRPr>
          </a:p>
          <a:p>
            <a:pPr lvl="0"/>
            <a:r>
              <a:rPr lang="zh-CN" altLang="en-US" sz="2000" b="1" dirty="0">
                <a:solidFill>
                  <a:prstClr val="black"/>
                </a:solidFill>
              </a:rPr>
              <a:t>      对保单进行图片篡改分析与图文匹配分析</a:t>
            </a:r>
            <a:endParaRPr lang="en-US" altLang="zh-CN" sz="2000" b="1" dirty="0">
              <a:solidFill>
                <a:prstClr val="black"/>
              </a:solidFill>
            </a:endParaRPr>
          </a:p>
          <a:p>
            <a:pPr lvl="0"/>
            <a:r>
              <a:rPr lang="en-US" altLang="zh-CN" sz="2000" b="1" dirty="0">
                <a:solidFill>
                  <a:prstClr val="black"/>
                </a:solidFill>
              </a:rPr>
              <a:t>      </a:t>
            </a:r>
            <a:r>
              <a:rPr lang="zh-CN" altLang="en-US" sz="2000" b="1" dirty="0">
                <a:solidFill>
                  <a:prstClr val="black"/>
                </a:solidFill>
              </a:rPr>
              <a:t>利用网络信息检测关注理赔人的社交账户动态</a:t>
            </a:r>
            <a:endParaRPr lang="en-US" altLang="zh-CN" sz="2000" b="1" dirty="0">
              <a:solidFill>
                <a:prstClr val="black"/>
              </a:solidFill>
            </a:endParaRPr>
          </a:p>
        </p:txBody>
      </p:sp>
      <p:sp>
        <p:nvSpPr>
          <p:cNvPr id="10" name="文本框 9">
            <a:extLst>
              <a:ext uri="{FF2B5EF4-FFF2-40B4-BE49-F238E27FC236}">
                <a16:creationId xmlns:a16="http://schemas.microsoft.com/office/drawing/2014/main" id="{7C190047-B12E-4AAE-934D-A26023B94D7E}"/>
              </a:ext>
            </a:extLst>
          </p:cNvPr>
          <p:cNvSpPr txBox="1"/>
          <p:nvPr/>
        </p:nvSpPr>
        <p:spPr>
          <a:xfrm>
            <a:off x="5221598" y="955414"/>
            <a:ext cx="3790543" cy="646331"/>
          </a:xfrm>
          <a:prstGeom prst="rect">
            <a:avLst/>
          </a:prstGeom>
          <a:noFill/>
        </p:spPr>
        <p:txBody>
          <a:bodyPr wrap="square" rtlCol="0" anchor="t">
            <a:spAutoFit/>
          </a:bodyPr>
          <a:lstStyle/>
          <a:p>
            <a:r>
              <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sym typeface="+mn-ea"/>
              </a:rPr>
              <a:t>应用场景</a:t>
            </a:r>
            <a:endParaRPr lang="zh-CN" altLang="en-US" sz="3600" b="1" dirty="0">
              <a:solidFill>
                <a:schemeClr val="accent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 name="图片 2">
            <a:extLst>
              <a:ext uri="{FF2B5EF4-FFF2-40B4-BE49-F238E27FC236}">
                <a16:creationId xmlns:a16="http://schemas.microsoft.com/office/drawing/2014/main" id="{E3CCB58B-0E7A-444D-8629-9F0A9C5150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8946" y="1863618"/>
            <a:ext cx="3941530" cy="1696990"/>
          </a:xfrm>
          <a:prstGeom prst="rect">
            <a:avLst/>
          </a:prstGeom>
          <a:ln w="12700">
            <a:solidFill>
              <a:schemeClr val="accent1">
                <a:lumMod val="75000"/>
              </a:schemeClr>
            </a:solidFill>
          </a:ln>
          <a:effectLst>
            <a:outerShdw blurRad="50800" dist="38100" algn="l" rotWithShape="0">
              <a:prstClr val="black">
                <a:alpha val="40000"/>
              </a:prstClr>
            </a:outerShdw>
          </a:effectLst>
        </p:spPr>
      </p:pic>
      <p:pic>
        <p:nvPicPr>
          <p:cNvPr id="6" name="图片 5">
            <a:extLst>
              <a:ext uri="{FF2B5EF4-FFF2-40B4-BE49-F238E27FC236}">
                <a16:creationId xmlns:a16="http://schemas.microsoft.com/office/drawing/2014/main" id="{9E11F869-F97F-4AF8-A09E-EE72B30F7F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003" y="3680245"/>
            <a:ext cx="3692324" cy="2769244"/>
          </a:xfrm>
          <a:prstGeom prst="rect">
            <a:avLst/>
          </a:prstGeom>
          <a:ln w="12700">
            <a:solidFill>
              <a:srgbClr val="1F497D"/>
            </a:solid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2537200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顶角 1"/>
          <p:cNvSpPr/>
          <p:nvPr/>
        </p:nvSpPr>
        <p:spPr>
          <a:xfrm flipV="1">
            <a:off x="1386188" y="-9101"/>
            <a:ext cx="3009176" cy="3942266"/>
          </a:xfrm>
          <a:prstGeom prst="round2SameRect">
            <a:avLst>
              <a:gd name="adj1" fmla="val 50000"/>
              <a:gd name="adj2" fmla="val 0"/>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文本框 2"/>
          <p:cNvSpPr txBox="1"/>
          <p:nvPr/>
        </p:nvSpPr>
        <p:spPr>
          <a:xfrm>
            <a:off x="1523114" y="4043388"/>
            <a:ext cx="2371162" cy="748666"/>
          </a:xfrm>
          <a:prstGeom prst="rect">
            <a:avLst/>
          </a:prstGeom>
          <a:noFill/>
        </p:spPr>
        <p:txBody>
          <a:bodyPr wrap="none" rtlCol="0">
            <a:spAutoFit/>
          </a:bodyPr>
          <a:lstStyle/>
          <a:p>
            <a:r>
              <a:rPr lang="zh-CN" altLang="en-US" sz="4265" b="1" dirty="0">
                <a:latin typeface="微软雅黑" panose="020B0503020204020204" charset="-122"/>
                <a:ea typeface="微软雅黑" panose="020B0503020204020204" charset="-122"/>
              </a:rPr>
              <a:t>系统展示</a:t>
            </a:r>
          </a:p>
        </p:txBody>
      </p:sp>
      <p:sp>
        <p:nvSpPr>
          <p:cNvPr id="4" name="文本框 3"/>
          <p:cNvSpPr txBox="1"/>
          <p:nvPr/>
        </p:nvSpPr>
        <p:spPr>
          <a:xfrm>
            <a:off x="1923753" y="1765097"/>
            <a:ext cx="1871025" cy="1733551"/>
          </a:xfrm>
          <a:prstGeom prst="rect">
            <a:avLst/>
          </a:prstGeom>
          <a:noFill/>
        </p:spPr>
        <p:txBody>
          <a:bodyPr wrap="none" rtlCol="0">
            <a:spAutoFit/>
          </a:bodyPr>
          <a:lstStyle/>
          <a:p>
            <a:r>
              <a:rPr lang="en-US" altLang="zh-CN" sz="10665" b="1" dirty="0">
                <a:solidFill>
                  <a:schemeClr val="bg1"/>
                </a:solidFill>
                <a:latin typeface="微软雅黑" panose="020B0503020204020204" charset="-122"/>
                <a:ea typeface="微软雅黑" panose="020B0503020204020204" charset="-122"/>
              </a:rPr>
              <a:t>04</a:t>
            </a:r>
            <a:endParaRPr lang="zh-CN" altLang="en-US" sz="10665" b="1" dirty="0">
              <a:solidFill>
                <a:schemeClr val="bg1"/>
              </a:solidFill>
              <a:latin typeface="微软雅黑" panose="020B0503020204020204" charset="-122"/>
              <a:ea typeface="微软雅黑" panose="020B0503020204020204" charset="-122"/>
            </a:endParaRPr>
          </a:p>
        </p:txBody>
      </p:sp>
      <p:cxnSp>
        <p:nvCxnSpPr>
          <p:cNvPr id="8" name="直接连接符 7"/>
          <p:cNvCxnSpPr/>
          <p:nvPr/>
        </p:nvCxnSpPr>
        <p:spPr>
          <a:xfrm>
            <a:off x="1585067" y="6500275"/>
            <a:ext cx="794299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628" y="1334120"/>
            <a:ext cx="3961229" cy="4189761"/>
          </a:xfrm>
          <a:prstGeom prst="rect">
            <a:avLst/>
          </a:prstGeom>
        </p:spPr>
      </p:pic>
    </p:spTree>
    <p:extLst>
      <p:ext uri="{BB962C8B-B14F-4D97-AF65-F5344CB8AC3E}">
        <p14:creationId xmlns:p14="http://schemas.microsoft.com/office/powerpoint/2010/main" val="1243711505"/>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 y="0"/>
            <a:ext cx="12188683" cy="685786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DB0A4E6-4AEA-4DBE-8049-175D281CA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069" y="866591"/>
            <a:ext cx="5652810" cy="4902591"/>
          </a:xfrm>
          <a:prstGeom prst="rect">
            <a:avLst/>
          </a:prstGeom>
        </p:spPr>
      </p:pic>
      <p:sp>
        <p:nvSpPr>
          <p:cNvPr id="4" name="矩形: 圆角 3"/>
          <p:cNvSpPr/>
          <p:nvPr/>
        </p:nvSpPr>
        <p:spPr>
          <a:xfrm>
            <a:off x="10438882" y="3572971"/>
            <a:ext cx="1023967" cy="7245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8" name="文本框 57"/>
          <p:cNvSpPr txBox="1"/>
          <p:nvPr/>
        </p:nvSpPr>
        <p:spPr>
          <a:xfrm>
            <a:off x="2921731" y="5972122"/>
            <a:ext cx="7116699" cy="461665"/>
          </a:xfrm>
          <a:prstGeom prst="rect">
            <a:avLst/>
          </a:prstGeom>
          <a:noFill/>
          <a:ln w="28575">
            <a:solidFill>
              <a:schemeClr val="tx2"/>
            </a:solidFill>
          </a:ln>
        </p:spPr>
        <p:txBody>
          <a:bodyPr wrap="square" rtlCol="0">
            <a:spAutoFit/>
          </a:bodyPr>
          <a:lstStyle/>
          <a:p>
            <a:r>
              <a:rPr lang="zh-CN" altLang="en-US" sz="2400" dirty="0">
                <a:latin typeface="微软雅黑" panose="020B0503020204020204" charset="-122"/>
                <a:ea typeface="微软雅黑" panose="020B0503020204020204" charset="-122"/>
              </a:rPr>
              <a:t>一个</a:t>
            </a:r>
            <a:r>
              <a:rPr lang="zh-CN" altLang="en-US" sz="2400" b="1" dirty="0">
                <a:solidFill>
                  <a:srgbClr val="FF0000"/>
                </a:solidFill>
                <a:latin typeface="微软雅黑" panose="020B0503020204020204" charset="-122"/>
                <a:ea typeface="微软雅黑" panose="020B0503020204020204" charset="-122"/>
              </a:rPr>
              <a:t>高效、全面</a:t>
            </a:r>
            <a:r>
              <a:rPr lang="zh-CN" altLang="en-US" sz="2400" dirty="0">
                <a:latin typeface="微软雅黑" panose="020B0503020204020204" charset="-122"/>
                <a:ea typeface="微软雅黑" panose="020B0503020204020204" charset="-122"/>
              </a:rPr>
              <a:t>的微博虚假新闻检测系统必不可少</a:t>
            </a:r>
          </a:p>
        </p:txBody>
      </p:sp>
      <p:sp>
        <p:nvSpPr>
          <p:cNvPr id="20" name="燕尾形 4"/>
          <p:cNvSpPr/>
          <p:nvPr/>
        </p:nvSpPr>
        <p:spPr>
          <a:xfrm>
            <a:off x="2921731" y="193598"/>
            <a:ext cx="1974701" cy="492291"/>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21" name="燕尾形 5"/>
          <p:cNvSpPr/>
          <p:nvPr/>
        </p:nvSpPr>
        <p:spPr>
          <a:xfrm>
            <a:off x="5040821" y="186665"/>
            <a:ext cx="2073743" cy="508583"/>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22"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23" name="直接连接符 22"/>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16"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15"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4"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sp>
        <p:nvSpPr>
          <p:cNvPr id="18" name="圆角矩形 9">
            <a:extLst>
              <a:ext uri="{FF2B5EF4-FFF2-40B4-BE49-F238E27FC236}">
                <a16:creationId xmlns:a16="http://schemas.microsoft.com/office/drawing/2014/main" id="{A29904E0-5717-4FCA-A6C3-1B24485FDB73}"/>
              </a:ext>
            </a:extLst>
          </p:cNvPr>
          <p:cNvSpPr/>
          <p:nvPr/>
        </p:nvSpPr>
        <p:spPr>
          <a:xfrm>
            <a:off x="103433" y="1428873"/>
            <a:ext cx="5416150" cy="3199890"/>
          </a:xfrm>
          <a:prstGeom prst="roundRect">
            <a:avLst/>
          </a:prstGeom>
          <a:noFill/>
          <a:ln w="38100">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文本框 18">
            <a:extLst>
              <a:ext uri="{FF2B5EF4-FFF2-40B4-BE49-F238E27FC236}">
                <a16:creationId xmlns:a16="http://schemas.microsoft.com/office/drawing/2014/main" id="{537417AB-C418-4A7E-8989-8B5E1B12AF0C}"/>
              </a:ext>
            </a:extLst>
          </p:cNvPr>
          <p:cNvSpPr txBox="1"/>
          <p:nvPr/>
        </p:nvSpPr>
        <p:spPr>
          <a:xfrm>
            <a:off x="320537" y="1700420"/>
            <a:ext cx="4981942" cy="2676758"/>
          </a:xfrm>
          <a:prstGeom prst="rect">
            <a:avLst/>
          </a:prstGeom>
          <a:noFill/>
        </p:spPr>
        <p:txBody>
          <a:bodyPr wrap="square" rtlCol="0" anchor="t">
            <a:spAutoFit/>
          </a:bodyPr>
          <a:lstStyle/>
          <a:p>
            <a:pPr algn="just"/>
            <a:r>
              <a:rPr lang="zh-CN" altLang="en-US" sz="2400" b="1"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微博</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自</a:t>
            </a:r>
            <a:r>
              <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rPr>
              <a:t>2010</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年成为新媒体标签以来，凭其</a:t>
            </a:r>
            <a:r>
              <a:rPr lang="zh-CN" altLang="en-US" sz="2400" b="1" kern="1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巨大的用户基数</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与</a:t>
            </a:r>
            <a:r>
              <a:rPr lang="zh-CN" altLang="en-US" sz="2400" b="1" kern="1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便捷的传播机制</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，对社会舆论产生巨大影响。</a:t>
            </a:r>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消息的碎片化与</a:t>
            </a:r>
            <a:r>
              <a:rPr lang="zh-CN" altLang="en-US" sz="2400" b="1"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有效检测机制的缺失</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不仅使微博虚假新闻甚嚣尘上，更对社会稳定造成了威胁。</a:t>
            </a:r>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069" y="866591"/>
            <a:ext cx="5652810" cy="4902591"/>
          </a:xfrm>
          <a:prstGeom prst="rect">
            <a:avLst/>
          </a:prstGeom>
        </p:spPr>
      </p:pic>
      <p:sp>
        <p:nvSpPr>
          <p:cNvPr id="4" name="矩形: 圆角 3"/>
          <p:cNvSpPr/>
          <p:nvPr/>
        </p:nvSpPr>
        <p:spPr>
          <a:xfrm>
            <a:off x="10438882" y="3572971"/>
            <a:ext cx="1023967" cy="7245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57" name="圆角矩形 9"/>
          <p:cNvSpPr/>
          <p:nvPr/>
        </p:nvSpPr>
        <p:spPr>
          <a:xfrm>
            <a:off x="103433" y="1428873"/>
            <a:ext cx="5416150" cy="3199890"/>
          </a:xfrm>
          <a:prstGeom prst="roundRect">
            <a:avLst/>
          </a:prstGeom>
          <a:noFill/>
          <a:ln w="38100">
            <a:solidFill>
              <a:srgbClr val="1F497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燕尾形 4"/>
          <p:cNvSpPr/>
          <p:nvPr/>
        </p:nvSpPr>
        <p:spPr>
          <a:xfrm>
            <a:off x="2921731" y="193598"/>
            <a:ext cx="1974701" cy="492291"/>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21" name="燕尾形 5"/>
          <p:cNvSpPr/>
          <p:nvPr/>
        </p:nvSpPr>
        <p:spPr>
          <a:xfrm>
            <a:off x="5040821" y="186665"/>
            <a:ext cx="2073743" cy="508583"/>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22"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23" name="直接连接符 22"/>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16"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15"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4"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pic>
        <p:nvPicPr>
          <p:cNvPr id="17" name="图片 16"/>
          <p:cNvPicPr/>
          <p:nvPr/>
        </p:nvPicPr>
        <p:blipFill>
          <a:blip r:embed="rId4">
            <a:extLst>
              <a:ext uri="{28A0092B-C50C-407E-A947-70E740481C1C}">
                <a14:useLocalDpi xmlns:a14="http://schemas.microsoft.com/office/drawing/2010/main" val="0"/>
              </a:ext>
            </a:extLst>
          </a:blip>
          <a:srcRect/>
          <a:stretch>
            <a:fillRect/>
          </a:stretch>
        </p:blipFill>
        <p:spPr bwMode="auto">
          <a:xfrm>
            <a:off x="6204987" y="1428873"/>
            <a:ext cx="4498095" cy="3261048"/>
          </a:xfrm>
          <a:prstGeom prst="rect">
            <a:avLst/>
          </a:prstGeom>
          <a:noFill/>
          <a:ln w="28575">
            <a:solidFill>
              <a:schemeClr val="tx2"/>
            </a:solidFill>
          </a:ln>
          <a:effectLst>
            <a:outerShdw blurRad="50800" dist="38100" dir="2700000" algn="tl" rotWithShape="0">
              <a:prstClr val="black">
                <a:alpha val="40000"/>
              </a:prstClr>
            </a:outerShdw>
          </a:effectLst>
        </p:spPr>
      </p:pic>
      <p:pic>
        <p:nvPicPr>
          <p:cNvPr id="18" name="图片 1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9974" y="1793862"/>
            <a:ext cx="4631727" cy="3405383"/>
          </a:xfrm>
          <a:prstGeom prst="rect">
            <a:avLst/>
          </a:prstGeom>
          <a:noFill/>
          <a:ln w="28575">
            <a:solidFill>
              <a:schemeClr val="tx2"/>
            </a:solidFill>
          </a:ln>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6502" y="2449217"/>
            <a:ext cx="4350863" cy="2972018"/>
          </a:xfrm>
          <a:prstGeom prst="rect">
            <a:avLst/>
          </a:prstGeom>
          <a:ln w="38100">
            <a:solidFill>
              <a:schemeClr val="tx1"/>
            </a:solidFill>
          </a:ln>
          <a:effectLst>
            <a:outerShdw blurRad="50800" dist="38100" dir="2700000" algn="tl" rotWithShape="0">
              <a:prstClr val="black">
                <a:alpha val="40000"/>
              </a:prstClr>
            </a:outerShdw>
          </a:effectLst>
        </p:spPr>
      </p:pic>
      <p:sp>
        <p:nvSpPr>
          <p:cNvPr id="19" name="文本框 18">
            <a:extLst>
              <a:ext uri="{FF2B5EF4-FFF2-40B4-BE49-F238E27FC236}">
                <a16:creationId xmlns:a16="http://schemas.microsoft.com/office/drawing/2014/main" id="{A3324779-2E57-4898-80E0-03D22965E182}"/>
              </a:ext>
            </a:extLst>
          </p:cNvPr>
          <p:cNvSpPr txBox="1"/>
          <p:nvPr/>
        </p:nvSpPr>
        <p:spPr>
          <a:xfrm>
            <a:off x="320537" y="1700420"/>
            <a:ext cx="4981942" cy="2676758"/>
          </a:xfrm>
          <a:prstGeom prst="rect">
            <a:avLst/>
          </a:prstGeom>
          <a:noFill/>
        </p:spPr>
        <p:txBody>
          <a:bodyPr wrap="square" rtlCol="0" anchor="t">
            <a:spAutoFit/>
          </a:bodyPr>
          <a:lstStyle/>
          <a:p>
            <a:pPr algn="just"/>
            <a:r>
              <a:rPr lang="zh-CN" altLang="en-US" sz="2400" b="1"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微博</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自</a:t>
            </a:r>
            <a:r>
              <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rPr>
              <a:t>2010</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年成为新媒体标签以来，凭其</a:t>
            </a:r>
            <a:r>
              <a:rPr lang="zh-CN" altLang="en-US" sz="2400" b="1" kern="1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巨大的用户基数</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与</a:t>
            </a:r>
            <a:r>
              <a:rPr lang="zh-CN" altLang="en-US" sz="2400" b="1" kern="100" dirty="0">
                <a:solidFill>
                  <a:schemeClr val="tx2"/>
                </a:solidFill>
                <a:latin typeface="Microsoft YaHei UI" panose="020B0503020204020204" pitchFamily="34" charset="-122"/>
                <a:ea typeface="Microsoft YaHei UI" panose="020B0503020204020204" pitchFamily="34" charset="-122"/>
                <a:cs typeface="Arial" panose="020B0604020202020204" pitchFamily="34" charset="0"/>
              </a:rPr>
              <a:t>便捷的传播机制</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，对社会舆论产生巨大影响。</a:t>
            </a:r>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a:p>
            <a:pPr algn="just"/>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消息的碎片化与</a:t>
            </a:r>
            <a:r>
              <a:rPr lang="zh-CN" altLang="en-US" sz="2400" b="1" kern="100" dirty="0">
                <a:solidFill>
                  <a:srgbClr val="FF0000"/>
                </a:solidFill>
                <a:latin typeface="Microsoft YaHei UI" panose="020B0503020204020204" pitchFamily="34" charset="-122"/>
                <a:ea typeface="Microsoft YaHei UI" panose="020B0503020204020204" pitchFamily="34" charset="-122"/>
                <a:cs typeface="Arial" panose="020B0604020202020204" pitchFamily="34" charset="0"/>
              </a:rPr>
              <a:t>有效检测机制的缺失</a:t>
            </a:r>
            <a:r>
              <a:rPr lang="zh-CN" altLang="en-US" sz="2400" kern="100" dirty="0">
                <a:latin typeface="Microsoft YaHei UI" panose="020B0503020204020204" pitchFamily="34" charset="-122"/>
                <a:ea typeface="Microsoft YaHei UI" panose="020B0503020204020204" pitchFamily="34" charset="-122"/>
                <a:cs typeface="Arial" panose="020B0604020202020204" pitchFamily="34" charset="0"/>
              </a:rPr>
              <a:t>不仅使微博虚假新闻甚嚣尘上，更对社会稳定造成了威胁。</a:t>
            </a:r>
            <a:endParaRPr lang="en-US" altLang="zh-CN" sz="2400" kern="100" dirty="0">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26" name="文本框 25">
            <a:extLst>
              <a:ext uri="{FF2B5EF4-FFF2-40B4-BE49-F238E27FC236}">
                <a16:creationId xmlns:a16="http://schemas.microsoft.com/office/drawing/2014/main" id="{E81609BC-035A-46E4-9DAD-7E18CDB19AF3}"/>
              </a:ext>
            </a:extLst>
          </p:cNvPr>
          <p:cNvSpPr txBox="1"/>
          <p:nvPr/>
        </p:nvSpPr>
        <p:spPr>
          <a:xfrm>
            <a:off x="2921731" y="5972122"/>
            <a:ext cx="7116699" cy="461665"/>
          </a:xfrm>
          <a:prstGeom prst="rect">
            <a:avLst/>
          </a:prstGeom>
          <a:noFill/>
          <a:ln w="28575">
            <a:solidFill>
              <a:schemeClr val="tx2"/>
            </a:solidFill>
          </a:ln>
        </p:spPr>
        <p:txBody>
          <a:bodyPr wrap="square" rtlCol="0">
            <a:spAutoFit/>
          </a:bodyPr>
          <a:lstStyle/>
          <a:p>
            <a:r>
              <a:rPr lang="zh-CN" altLang="en-US" sz="2400" dirty="0">
                <a:latin typeface="微软雅黑" panose="020B0503020204020204" charset="-122"/>
                <a:ea typeface="微软雅黑" panose="020B0503020204020204" charset="-122"/>
              </a:rPr>
              <a:t>一个</a:t>
            </a:r>
            <a:r>
              <a:rPr lang="zh-CN" altLang="en-US" sz="2400" b="1" dirty="0">
                <a:solidFill>
                  <a:srgbClr val="FF0000"/>
                </a:solidFill>
                <a:latin typeface="微软雅黑" panose="020B0503020204020204" charset="-122"/>
                <a:ea typeface="微软雅黑" panose="020B0503020204020204" charset="-122"/>
              </a:rPr>
              <a:t>高效、全面</a:t>
            </a:r>
            <a:r>
              <a:rPr lang="zh-CN" altLang="en-US" sz="2400" dirty="0">
                <a:latin typeface="微软雅黑" panose="020B0503020204020204" charset="-122"/>
                <a:ea typeface="微软雅黑" panose="020B0503020204020204" charset="-122"/>
              </a:rPr>
              <a:t>的微博虚假新闻检测系统必不可少</a:t>
            </a:r>
          </a:p>
        </p:txBody>
      </p:sp>
    </p:spTree>
  </p:cSld>
  <p:clrMapOvr>
    <a:masterClrMapping/>
  </p:clrMapOvr>
  <mc:AlternateContent xmlns:mc="http://schemas.openxmlformats.org/markup-compatibility/2006" xmlns:p14="http://schemas.microsoft.com/office/powerpoint/2010/main">
    <mc:Choice Requires="p14">
      <p:transition p14:dur="1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anim calcmode="lin" valueType="num">
                                      <p:cBhvr>
                                        <p:cTn id="8" dur="400" fill="hold"/>
                                        <p:tgtEl>
                                          <p:spTgt spid="17"/>
                                        </p:tgtEl>
                                        <p:attrNameLst>
                                          <p:attrName>ppt_x</p:attrName>
                                        </p:attrNameLst>
                                      </p:cBhvr>
                                      <p:tavLst>
                                        <p:tav tm="0">
                                          <p:val>
                                            <p:strVal val="#ppt_x"/>
                                          </p:val>
                                        </p:tav>
                                        <p:tav tm="100000">
                                          <p:val>
                                            <p:strVal val="#ppt_x"/>
                                          </p:val>
                                        </p:tav>
                                      </p:tavLst>
                                    </p:anim>
                                    <p:anim calcmode="lin" valueType="num">
                                      <p:cBhvr>
                                        <p:cTn id="9" dur="4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300"/>
                                        <p:tgtEl>
                                          <p:spTgt spid="18"/>
                                        </p:tgtEl>
                                      </p:cBhvr>
                                    </p:animEffect>
                                    <p:anim calcmode="lin" valueType="num">
                                      <p:cBhvr>
                                        <p:cTn id="14" dur="300" fill="hold"/>
                                        <p:tgtEl>
                                          <p:spTgt spid="18"/>
                                        </p:tgtEl>
                                        <p:attrNameLst>
                                          <p:attrName>ppt_x</p:attrName>
                                        </p:attrNameLst>
                                      </p:cBhvr>
                                      <p:tavLst>
                                        <p:tav tm="0">
                                          <p:val>
                                            <p:strVal val="#ppt_x"/>
                                          </p:val>
                                        </p:tav>
                                        <p:tav tm="100000">
                                          <p:val>
                                            <p:strVal val="#ppt_x"/>
                                          </p:val>
                                        </p:tav>
                                      </p:tavLst>
                                    </p:anim>
                                    <p:anim calcmode="lin" valueType="num">
                                      <p:cBhvr>
                                        <p:cTn id="15" dur="300" fill="hold"/>
                                        <p:tgtEl>
                                          <p:spTgt spid="1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5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400"/>
                                        <p:tgtEl>
                                          <p:spTgt spid="11"/>
                                        </p:tgtEl>
                                      </p:cBhvr>
                                    </p:animEffect>
                                    <p:anim calcmode="lin" valueType="num">
                                      <p:cBhvr>
                                        <p:cTn id="19" dur="400" fill="hold"/>
                                        <p:tgtEl>
                                          <p:spTgt spid="11"/>
                                        </p:tgtEl>
                                        <p:attrNameLst>
                                          <p:attrName>ppt_x</p:attrName>
                                        </p:attrNameLst>
                                      </p:cBhvr>
                                      <p:tavLst>
                                        <p:tav tm="0">
                                          <p:val>
                                            <p:strVal val="#ppt_x"/>
                                          </p:val>
                                        </p:tav>
                                        <p:tav tm="100000">
                                          <p:val>
                                            <p:strVal val="#ppt_x"/>
                                          </p:val>
                                        </p:tav>
                                      </p:tavLst>
                                    </p:anim>
                                    <p:anim calcmode="lin" valueType="num">
                                      <p:cBhvr>
                                        <p:cTn id="20" dur="4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燕尾形 4"/>
          <p:cNvSpPr/>
          <p:nvPr/>
        </p:nvSpPr>
        <p:spPr>
          <a:xfrm>
            <a:off x="2921731" y="193598"/>
            <a:ext cx="1974701" cy="492291"/>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21" name="燕尾形 5"/>
          <p:cNvSpPr/>
          <p:nvPr/>
        </p:nvSpPr>
        <p:spPr>
          <a:xfrm>
            <a:off x="5040821" y="186665"/>
            <a:ext cx="2073743" cy="508583"/>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22"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23" name="直接连接符 22"/>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16"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15"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4"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104" y="3799972"/>
            <a:ext cx="5119865" cy="2165276"/>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4246" y="1572572"/>
            <a:ext cx="5076492" cy="2189237"/>
          </a:xfrm>
          <a:prstGeom prst="rect">
            <a:avLst/>
          </a:prstGeom>
        </p:spPr>
      </p:pic>
      <p:sp>
        <p:nvSpPr>
          <p:cNvPr id="30" name="圆角矩形 14"/>
          <p:cNvSpPr/>
          <p:nvPr/>
        </p:nvSpPr>
        <p:spPr>
          <a:xfrm>
            <a:off x="6182498" y="1420727"/>
            <a:ext cx="5679989" cy="4561589"/>
          </a:xfrm>
          <a:prstGeom prst="roundRect">
            <a:avLst/>
          </a:prstGeom>
          <a:noFill/>
          <a:ln w="28575">
            <a:solidFill>
              <a:schemeClr val="tx2">
                <a:lumMod val="75000"/>
              </a:schemeClr>
            </a:solidFill>
            <a:prstDash val="dashDot"/>
          </a:ln>
          <a:extLst>
            <a:ext uri="{909E8E84-426E-40DD-AFC4-6F175D3DCCD1}">
              <a14:hiddenFill xmlns:a14="http://schemas.microsoft.com/office/drawing/2010/main">
                <a:solidFill>
                  <a:schemeClr val="tx2">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F01E1E8-C81E-4595-BF05-B0AC5EA5F161}"/>
              </a:ext>
            </a:extLst>
          </p:cNvPr>
          <p:cNvSpPr txBox="1"/>
          <p:nvPr/>
        </p:nvSpPr>
        <p:spPr>
          <a:xfrm>
            <a:off x="448095" y="1786867"/>
            <a:ext cx="5151367" cy="46166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dirty="0">
                <a:latin typeface="微软雅黑" panose="020B0503020204020204" charset="-122"/>
                <a:ea typeface="微软雅黑" panose="020B0503020204020204" charset="-122"/>
                <a:sym typeface="+mn-ea"/>
              </a:rPr>
              <a:t>现有市场不存在</a:t>
            </a:r>
            <a:r>
              <a:rPr lang="zh-CN" altLang="en-US" sz="2400" b="1" dirty="0">
                <a:solidFill>
                  <a:srgbClr val="FF0000"/>
                </a:solidFill>
                <a:latin typeface="微软雅黑" panose="020B0503020204020204" charset="-122"/>
                <a:ea typeface="微软雅黑" panose="020B0503020204020204" charset="-122"/>
                <a:sym typeface="+mn-ea"/>
              </a:rPr>
              <a:t>虚假新闻检测系统</a:t>
            </a:r>
          </a:p>
        </p:txBody>
      </p:sp>
      <p:sp>
        <p:nvSpPr>
          <p:cNvPr id="26" name="文本框 25">
            <a:extLst>
              <a:ext uri="{FF2B5EF4-FFF2-40B4-BE49-F238E27FC236}">
                <a16:creationId xmlns:a16="http://schemas.microsoft.com/office/drawing/2014/main" id="{913658A8-9C38-4A5C-83CB-D85348F38700}"/>
              </a:ext>
            </a:extLst>
          </p:cNvPr>
          <p:cNvSpPr txBox="1"/>
          <p:nvPr/>
        </p:nvSpPr>
        <p:spPr>
          <a:xfrm>
            <a:off x="430325" y="2572982"/>
            <a:ext cx="5450424" cy="1200329"/>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rPr>
              <a:t>内容</a:t>
            </a:r>
            <a:r>
              <a:rPr lang="zh-CN" altLang="en-US" sz="2400" dirty="0">
                <a:latin typeface="微软雅黑" panose="020B0503020204020204" charset="-122"/>
                <a:ea typeface="微软雅黑" panose="020B0503020204020204" charset="-122"/>
              </a:rPr>
              <a:t>检测模型大都是基于已有虚假新闻库的检测，无法检测不在库内的虚假新闻</a:t>
            </a:r>
            <a:endParaRPr lang="zh-CN" altLang="en-US" sz="2400" b="1" dirty="0">
              <a:solidFill>
                <a:srgbClr val="FF0000"/>
              </a:solidFill>
              <a:latin typeface="微软雅黑" panose="020B0503020204020204" charset="-122"/>
              <a:ea typeface="微软雅黑" panose="020B0503020204020204" charset="-122"/>
            </a:endParaRPr>
          </a:p>
        </p:txBody>
      </p:sp>
      <p:sp>
        <p:nvSpPr>
          <p:cNvPr id="27" name="文本框 26">
            <a:extLst>
              <a:ext uri="{FF2B5EF4-FFF2-40B4-BE49-F238E27FC236}">
                <a16:creationId xmlns:a16="http://schemas.microsoft.com/office/drawing/2014/main" id="{BC562749-0F3B-4931-A36D-348DF81C3390}"/>
              </a:ext>
            </a:extLst>
          </p:cNvPr>
          <p:cNvSpPr txBox="1"/>
          <p:nvPr/>
        </p:nvSpPr>
        <p:spPr>
          <a:xfrm>
            <a:off x="430325" y="4097761"/>
            <a:ext cx="5556655" cy="830997"/>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sym typeface="+mn-ea"/>
              </a:rPr>
              <a:t>传播</a:t>
            </a:r>
            <a:r>
              <a:rPr lang="zh-CN" altLang="en-US" sz="2400" dirty="0">
                <a:latin typeface="微软雅黑" panose="020B0503020204020204" charset="-122"/>
                <a:ea typeface="微软雅黑" panose="020B0503020204020204" charset="-122"/>
                <a:sym typeface="+mn-ea"/>
              </a:rPr>
              <a:t>检测模型必须在虚假新闻传播一定规模后才能检测，无法</a:t>
            </a:r>
            <a:r>
              <a:rPr lang="zh-CN" altLang="en-US" sz="2400" b="1" dirty="0">
                <a:solidFill>
                  <a:srgbClr val="FF0000"/>
                </a:solidFill>
                <a:latin typeface="微软雅黑" panose="020B0503020204020204" charset="-122"/>
                <a:ea typeface="微软雅黑" panose="020B0503020204020204" charset="-122"/>
                <a:sym typeface="+mn-ea"/>
              </a:rPr>
              <a:t>及时检测</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104" y="3799972"/>
            <a:ext cx="5119865" cy="2165276"/>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4246" y="1572572"/>
            <a:ext cx="5076492" cy="2189237"/>
          </a:xfrm>
          <a:prstGeom prst="rect">
            <a:avLst/>
          </a:prstGeom>
        </p:spPr>
      </p:pic>
      <p:sp>
        <p:nvSpPr>
          <p:cNvPr id="30" name="圆角矩形 14"/>
          <p:cNvSpPr/>
          <p:nvPr/>
        </p:nvSpPr>
        <p:spPr>
          <a:xfrm>
            <a:off x="6182498" y="1420727"/>
            <a:ext cx="5679989" cy="4561589"/>
          </a:xfrm>
          <a:prstGeom prst="roundRect">
            <a:avLst/>
          </a:prstGeom>
          <a:noFill/>
          <a:ln w="28575">
            <a:solidFill>
              <a:schemeClr val="tx2">
                <a:lumMod val="75000"/>
              </a:schemeClr>
            </a:solidFill>
            <a:prstDash val="dashDot"/>
          </a:ln>
          <a:extLst>
            <a:ext uri="{909E8E84-426E-40DD-AFC4-6F175D3DCCD1}">
              <a14:hiddenFill xmlns:a14="http://schemas.microsoft.com/office/drawing/2010/main">
                <a:solidFill>
                  <a:schemeClr val="tx2">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6484246" y="1575224"/>
            <a:ext cx="2618438" cy="3515952"/>
          </a:xfrm>
          <a:prstGeom prst="rect">
            <a:avLst/>
          </a:prstGeom>
          <a:ln w="28575">
            <a:solidFill>
              <a:schemeClr val="tx2"/>
            </a:solidFill>
          </a:ln>
          <a:effectLst>
            <a:outerShdw blurRad="38100" dist="114300" dir="2400000" algn="tl" rotWithShape="0">
              <a:prstClr val="black">
                <a:alpha val="40000"/>
              </a:prstClr>
            </a:outerShdw>
          </a:effectLst>
        </p:spPr>
      </p:pic>
      <p:sp>
        <p:nvSpPr>
          <p:cNvPr id="32" name="文本框 31"/>
          <p:cNvSpPr txBox="1"/>
          <p:nvPr/>
        </p:nvSpPr>
        <p:spPr>
          <a:xfrm>
            <a:off x="324432" y="6190773"/>
            <a:ext cx="11538055" cy="523220"/>
          </a:xfrm>
          <a:prstGeom prst="rect">
            <a:avLst/>
          </a:prstGeom>
          <a:noFill/>
        </p:spPr>
        <p:txBody>
          <a:bodyPr wrap="square" rtlCol="0" anchor="t">
            <a:spAutoFit/>
          </a:bodyPr>
          <a:lstStyle/>
          <a:p>
            <a:r>
              <a:rPr lang="en-US" altLang="zh-CN" sz="1400" dirty="0"/>
              <a:t>[1] K. Wu, S. Yang and K. Q. Zhu, "False rumors detection on </a:t>
            </a:r>
            <a:r>
              <a:rPr lang="en-US" altLang="zh-CN" sz="1400" dirty="0" err="1"/>
              <a:t>Sina</a:t>
            </a:r>
            <a:r>
              <a:rPr lang="en-US" altLang="zh-CN" sz="1400" dirty="0"/>
              <a:t> Weibo by propagation structures," 2015 IEEE 31st International Conference on Data Engineering, Seoul, Korea (South), 2015, pp. 651-662, </a:t>
            </a:r>
            <a:r>
              <a:rPr lang="en-US" altLang="zh-CN" sz="1400" dirty="0" err="1"/>
              <a:t>doi</a:t>
            </a:r>
            <a:r>
              <a:rPr lang="en-US" altLang="zh-CN" sz="1400" dirty="0"/>
              <a:t>: 10.1109/ICDE.2015.7113322.</a:t>
            </a:r>
            <a:endParaRPr sz="1400" dirty="0"/>
          </a:p>
        </p:txBody>
      </p:sp>
      <p:sp>
        <p:nvSpPr>
          <p:cNvPr id="33" name="燕尾形 4"/>
          <p:cNvSpPr/>
          <p:nvPr/>
        </p:nvSpPr>
        <p:spPr>
          <a:xfrm>
            <a:off x="2921731" y="193598"/>
            <a:ext cx="1974701" cy="492291"/>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34" name="燕尾形 5"/>
          <p:cNvSpPr/>
          <p:nvPr/>
        </p:nvSpPr>
        <p:spPr>
          <a:xfrm>
            <a:off x="5040821" y="186665"/>
            <a:ext cx="2073743" cy="508583"/>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35"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36" name="直接连接符 35"/>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37"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38"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9"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sp>
        <p:nvSpPr>
          <p:cNvPr id="27" name="文本框 26">
            <a:extLst>
              <a:ext uri="{FF2B5EF4-FFF2-40B4-BE49-F238E27FC236}">
                <a16:creationId xmlns:a16="http://schemas.microsoft.com/office/drawing/2014/main" id="{7B95C162-FA9E-4743-83F4-432E2AC04948}"/>
              </a:ext>
            </a:extLst>
          </p:cNvPr>
          <p:cNvSpPr txBox="1"/>
          <p:nvPr/>
        </p:nvSpPr>
        <p:spPr>
          <a:xfrm>
            <a:off x="448095" y="1786867"/>
            <a:ext cx="5151367" cy="46166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dirty="0">
                <a:latin typeface="微软雅黑" panose="020B0503020204020204" charset="-122"/>
                <a:ea typeface="微软雅黑" panose="020B0503020204020204" charset="-122"/>
                <a:sym typeface="+mn-ea"/>
              </a:rPr>
              <a:t>现有市场不存在</a:t>
            </a:r>
            <a:r>
              <a:rPr lang="zh-CN" altLang="en-US" sz="2400" b="1" dirty="0">
                <a:solidFill>
                  <a:srgbClr val="FF0000"/>
                </a:solidFill>
                <a:latin typeface="微软雅黑" panose="020B0503020204020204" charset="-122"/>
                <a:ea typeface="微软雅黑" panose="020B0503020204020204" charset="-122"/>
                <a:sym typeface="+mn-ea"/>
              </a:rPr>
              <a:t>虚假新闻检测系统</a:t>
            </a:r>
          </a:p>
        </p:txBody>
      </p:sp>
      <p:sp>
        <p:nvSpPr>
          <p:cNvPr id="28" name="文本框 27">
            <a:extLst>
              <a:ext uri="{FF2B5EF4-FFF2-40B4-BE49-F238E27FC236}">
                <a16:creationId xmlns:a16="http://schemas.microsoft.com/office/drawing/2014/main" id="{7A8D4EED-84C3-46FC-9642-E3B272688EE0}"/>
              </a:ext>
            </a:extLst>
          </p:cNvPr>
          <p:cNvSpPr txBox="1"/>
          <p:nvPr/>
        </p:nvSpPr>
        <p:spPr>
          <a:xfrm>
            <a:off x="430325" y="2572982"/>
            <a:ext cx="5450424" cy="1200329"/>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rPr>
              <a:t>内容</a:t>
            </a:r>
            <a:r>
              <a:rPr lang="zh-CN" altLang="en-US" sz="2400" dirty="0">
                <a:latin typeface="微软雅黑" panose="020B0503020204020204" charset="-122"/>
                <a:ea typeface="微软雅黑" panose="020B0503020204020204" charset="-122"/>
              </a:rPr>
              <a:t>检测模型大都是基于已有虚假新闻库的检测，无法检测不在库内的虚假新闻</a:t>
            </a:r>
            <a:endParaRPr lang="zh-CN" altLang="en-US" sz="2400" b="1" dirty="0">
              <a:solidFill>
                <a:srgbClr val="FF0000"/>
              </a:solidFill>
              <a:latin typeface="微软雅黑" panose="020B0503020204020204" charset="-122"/>
              <a:ea typeface="微软雅黑" panose="020B0503020204020204" charset="-122"/>
            </a:endParaRPr>
          </a:p>
        </p:txBody>
      </p:sp>
      <p:sp>
        <p:nvSpPr>
          <p:cNvPr id="29" name="文本框 28">
            <a:extLst>
              <a:ext uri="{FF2B5EF4-FFF2-40B4-BE49-F238E27FC236}">
                <a16:creationId xmlns:a16="http://schemas.microsoft.com/office/drawing/2014/main" id="{6B78BA42-ED6D-4D05-AC37-5F94BC523B44}"/>
              </a:ext>
            </a:extLst>
          </p:cNvPr>
          <p:cNvSpPr txBox="1"/>
          <p:nvPr/>
        </p:nvSpPr>
        <p:spPr>
          <a:xfrm>
            <a:off x="430325" y="4097761"/>
            <a:ext cx="5556655" cy="830997"/>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sym typeface="+mn-ea"/>
              </a:rPr>
              <a:t>传播</a:t>
            </a:r>
            <a:r>
              <a:rPr lang="zh-CN" altLang="en-US" sz="2400" dirty="0">
                <a:latin typeface="微软雅黑" panose="020B0503020204020204" charset="-122"/>
                <a:ea typeface="微软雅黑" panose="020B0503020204020204" charset="-122"/>
                <a:sym typeface="+mn-ea"/>
              </a:rPr>
              <a:t>检测模型必须在虚假新闻传播一定规模后才能检测，无法</a:t>
            </a:r>
            <a:r>
              <a:rPr lang="zh-CN" altLang="en-US" sz="2400" b="1" dirty="0">
                <a:solidFill>
                  <a:srgbClr val="FF0000"/>
                </a:solidFill>
                <a:latin typeface="微软雅黑" panose="020B0503020204020204" charset="-122"/>
                <a:ea typeface="微软雅黑" panose="020B0503020204020204" charset="-122"/>
                <a:sym typeface="+mn-ea"/>
              </a:rPr>
              <a:t>及时检测</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7104" y="3799972"/>
            <a:ext cx="5119865" cy="2165276"/>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4246" y="1572572"/>
            <a:ext cx="5076492" cy="2189237"/>
          </a:xfrm>
          <a:prstGeom prst="rect">
            <a:avLst/>
          </a:prstGeom>
        </p:spPr>
      </p:pic>
      <p:sp>
        <p:nvSpPr>
          <p:cNvPr id="30" name="圆角矩形 14"/>
          <p:cNvSpPr/>
          <p:nvPr/>
        </p:nvSpPr>
        <p:spPr>
          <a:xfrm>
            <a:off x="6182498" y="1420727"/>
            <a:ext cx="5679989" cy="4561589"/>
          </a:xfrm>
          <a:prstGeom prst="roundRect">
            <a:avLst/>
          </a:prstGeom>
          <a:noFill/>
          <a:ln w="28575">
            <a:solidFill>
              <a:schemeClr val="tx2">
                <a:lumMod val="75000"/>
              </a:schemeClr>
            </a:solidFill>
            <a:prstDash val="dashDot"/>
          </a:ln>
          <a:extLst>
            <a:ext uri="{909E8E84-426E-40DD-AFC4-6F175D3DCCD1}">
              <a14:hiddenFill xmlns:a14="http://schemas.microsoft.com/office/drawing/2010/main">
                <a:solidFill>
                  <a:schemeClr val="tx2">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a:blip r:embed="rId5"/>
          <a:stretch>
            <a:fillRect/>
          </a:stretch>
        </p:blipFill>
        <p:spPr>
          <a:xfrm>
            <a:off x="6484246" y="1575224"/>
            <a:ext cx="2618438" cy="3515952"/>
          </a:xfrm>
          <a:prstGeom prst="rect">
            <a:avLst/>
          </a:prstGeom>
          <a:ln w="28575">
            <a:solidFill>
              <a:schemeClr val="tx2"/>
            </a:solidFill>
          </a:ln>
          <a:effectLst>
            <a:outerShdw blurRad="38100" dist="114300" dir="2400000" algn="tl" rotWithShape="0">
              <a:prstClr val="black">
                <a:alpha val="40000"/>
              </a:prstClr>
            </a:outerShdw>
          </a:effectLst>
        </p:spPr>
      </p:pic>
      <p:sp>
        <p:nvSpPr>
          <p:cNvPr id="33" name="燕尾形 4"/>
          <p:cNvSpPr/>
          <p:nvPr/>
        </p:nvSpPr>
        <p:spPr>
          <a:xfrm>
            <a:off x="2921731" y="193598"/>
            <a:ext cx="1974701" cy="492291"/>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34" name="燕尾形 5"/>
          <p:cNvSpPr/>
          <p:nvPr/>
        </p:nvSpPr>
        <p:spPr>
          <a:xfrm>
            <a:off x="5040821" y="186665"/>
            <a:ext cx="2073743" cy="508583"/>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35"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36" name="直接连接符 35"/>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37" name="燕尾形 5"/>
          <p:cNvSpPr/>
          <p:nvPr/>
        </p:nvSpPr>
        <p:spPr>
          <a:xfrm>
            <a:off x="7172692" y="187570"/>
            <a:ext cx="2073743" cy="507677"/>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38"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39"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pic>
        <p:nvPicPr>
          <p:cNvPr id="20" name="图片 19">
            <a:extLst>
              <a:ext uri="{FF2B5EF4-FFF2-40B4-BE49-F238E27FC236}">
                <a16:creationId xmlns:a16="http://schemas.microsoft.com/office/drawing/2014/main" id="{2CAE6C02-83E1-4658-8329-5A5509BBD23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95" t="378" r="3903" b="-1"/>
          <a:stretch>
            <a:fillRect/>
          </a:stretch>
        </p:blipFill>
        <p:spPr>
          <a:xfrm>
            <a:off x="7021376" y="2127520"/>
            <a:ext cx="2802742" cy="3601588"/>
          </a:xfrm>
          <a:prstGeom prst="rect">
            <a:avLst/>
          </a:prstGeom>
          <a:ln w="31750">
            <a:solidFill>
              <a:schemeClr val="tx2"/>
            </a:solidFill>
          </a:ln>
          <a:effectLst>
            <a:outerShdw blurRad="50800" dist="114300" dir="2700000" algn="tl" rotWithShape="0">
              <a:prstClr val="black">
                <a:alpha val="40000"/>
              </a:prstClr>
            </a:outerShdw>
          </a:effectLst>
        </p:spPr>
      </p:pic>
      <p:sp>
        <p:nvSpPr>
          <p:cNvPr id="21" name="文本框 20">
            <a:extLst>
              <a:ext uri="{FF2B5EF4-FFF2-40B4-BE49-F238E27FC236}">
                <a16:creationId xmlns:a16="http://schemas.microsoft.com/office/drawing/2014/main" id="{9E5FC636-14D9-4EB8-B2A3-C4D9C2EA3952}"/>
              </a:ext>
            </a:extLst>
          </p:cNvPr>
          <p:cNvSpPr txBox="1"/>
          <p:nvPr/>
        </p:nvSpPr>
        <p:spPr>
          <a:xfrm>
            <a:off x="99901" y="6356497"/>
            <a:ext cx="12154307" cy="307777"/>
          </a:xfrm>
          <a:prstGeom prst="rect">
            <a:avLst/>
          </a:prstGeom>
          <a:noFill/>
        </p:spPr>
        <p:txBody>
          <a:bodyPr wrap="square" rtlCol="0" anchor="t">
            <a:spAutoFit/>
          </a:bodyPr>
          <a:lstStyle/>
          <a:p>
            <a:r>
              <a:rPr lang="en-US" altLang="zh-CN" sz="1400" dirty="0"/>
              <a:t>[2] E Müller-</a:t>
            </a:r>
            <a:r>
              <a:rPr lang="en-US" altLang="zh-CN" sz="1400" dirty="0" err="1"/>
              <a:t>Budack</a:t>
            </a:r>
            <a:r>
              <a:rPr lang="en-US" altLang="zh-CN" sz="1400" dirty="0"/>
              <a:t>,  </a:t>
            </a:r>
            <a:r>
              <a:rPr lang="en-US" altLang="zh-CN" sz="1400" dirty="0" err="1"/>
              <a:t>Theiner</a:t>
            </a:r>
            <a:r>
              <a:rPr lang="en-US" altLang="zh-CN" sz="1400" dirty="0"/>
              <a:t> J ,  </a:t>
            </a:r>
            <a:r>
              <a:rPr lang="en-US" altLang="zh-CN" sz="1400" dirty="0" err="1"/>
              <a:t>Diering</a:t>
            </a:r>
            <a:r>
              <a:rPr lang="en-US" altLang="zh-CN" sz="1400" dirty="0"/>
              <a:t> S , et al. Multimodal Analytics for Real-world News using Measures of Cross-modal Entity Consistency[J].  2020.</a:t>
            </a:r>
            <a:endParaRPr lang="zh-CN" altLang="en-US" sz="1400" dirty="0"/>
          </a:p>
        </p:txBody>
      </p:sp>
      <p:sp>
        <p:nvSpPr>
          <p:cNvPr id="25" name="文本框 24">
            <a:extLst>
              <a:ext uri="{FF2B5EF4-FFF2-40B4-BE49-F238E27FC236}">
                <a16:creationId xmlns:a16="http://schemas.microsoft.com/office/drawing/2014/main" id="{C4E14BCD-BFBE-444E-87D3-E4976A8297BE}"/>
              </a:ext>
            </a:extLst>
          </p:cNvPr>
          <p:cNvSpPr txBox="1"/>
          <p:nvPr/>
        </p:nvSpPr>
        <p:spPr>
          <a:xfrm>
            <a:off x="448095" y="1786867"/>
            <a:ext cx="5151367" cy="461665"/>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dirty="0">
                <a:latin typeface="微软雅黑" panose="020B0503020204020204" charset="-122"/>
                <a:ea typeface="微软雅黑" panose="020B0503020204020204" charset="-122"/>
                <a:sym typeface="+mn-ea"/>
              </a:rPr>
              <a:t>现有市场不存在</a:t>
            </a:r>
            <a:r>
              <a:rPr lang="zh-CN" altLang="en-US" sz="2400" b="1" dirty="0">
                <a:solidFill>
                  <a:srgbClr val="FF0000"/>
                </a:solidFill>
                <a:latin typeface="微软雅黑" panose="020B0503020204020204" charset="-122"/>
                <a:ea typeface="微软雅黑" panose="020B0503020204020204" charset="-122"/>
                <a:sym typeface="+mn-ea"/>
              </a:rPr>
              <a:t>虚假新闻检测系统</a:t>
            </a:r>
          </a:p>
        </p:txBody>
      </p:sp>
      <p:sp>
        <p:nvSpPr>
          <p:cNvPr id="26" name="文本框 25">
            <a:extLst>
              <a:ext uri="{FF2B5EF4-FFF2-40B4-BE49-F238E27FC236}">
                <a16:creationId xmlns:a16="http://schemas.microsoft.com/office/drawing/2014/main" id="{866208CD-975B-4DD4-A4D1-0D3A0673B3B2}"/>
              </a:ext>
            </a:extLst>
          </p:cNvPr>
          <p:cNvSpPr txBox="1"/>
          <p:nvPr/>
        </p:nvSpPr>
        <p:spPr>
          <a:xfrm>
            <a:off x="430325" y="2572982"/>
            <a:ext cx="5450424" cy="1200329"/>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rPr>
              <a:t>内容</a:t>
            </a:r>
            <a:r>
              <a:rPr lang="zh-CN" altLang="en-US" sz="2400" dirty="0">
                <a:latin typeface="微软雅黑" panose="020B0503020204020204" charset="-122"/>
                <a:ea typeface="微软雅黑" panose="020B0503020204020204" charset="-122"/>
              </a:rPr>
              <a:t>检测模型大都是基于已有虚假新闻库的检测，无法检测不在库内的虚假新闻</a:t>
            </a:r>
            <a:endParaRPr lang="zh-CN" altLang="en-US" sz="2400" b="1" dirty="0">
              <a:solidFill>
                <a:srgbClr val="FF0000"/>
              </a:solidFill>
              <a:latin typeface="微软雅黑" panose="020B0503020204020204" charset="-122"/>
              <a:ea typeface="微软雅黑" panose="020B0503020204020204" charset="-122"/>
            </a:endParaRPr>
          </a:p>
        </p:txBody>
      </p:sp>
      <p:sp>
        <p:nvSpPr>
          <p:cNvPr id="27" name="文本框 26">
            <a:extLst>
              <a:ext uri="{FF2B5EF4-FFF2-40B4-BE49-F238E27FC236}">
                <a16:creationId xmlns:a16="http://schemas.microsoft.com/office/drawing/2014/main" id="{5D8FD8C6-2CB7-4783-8381-CB0E5DFC2D04}"/>
              </a:ext>
            </a:extLst>
          </p:cNvPr>
          <p:cNvSpPr txBox="1"/>
          <p:nvPr/>
        </p:nvSpPr>
        <p:spPr>
          <a:xfrm>
            <a:off x="430325" y="4097761"/>
            <a:ext cx="5556655" cy="830997"/>
          </a:xfrm>
          <a:prstGeom prst="rect">
            <a:avLst/>
          </a:prstGeom>
          <a:noFill/>
        </p:spPr>
        <p:txBody>
          <a:bodyPr wrap="square" rtlCol="0" anchor="t">
            <a:spAutoFit/>
          </a:bodyPr>
          <a:lstStyle/>
          <a:p>
            <a:pPr marL="342900" indent="-342900">
              <a:buFont typeface="Arial" panose="020B0604020202020204" pitchFamily="34" charset="0"/>
              <a:buChar char="•"/>
            </a:pPr>
            <a:r>
              <a:rPr lang="zh-CN" altLang="en-US" sz="2400" b="1" dirty="0">
                <a:solidFill>
                  <a:schemeClr val="tx2"/>
                </a:solidFill>
                <a:latin typeface="微软雅黑" panose="020B0503020204020204" charset="-122"/>
                <a:ea typeface="微软雅黑" panose="020B0503020204020204" charset="-122"/>
                <a:sym typeface="+mn-ea"/>
              </a:rPr>
              <a:t>传播</a:t>
            </a:r>
            <a:r>
              <a:rPr lang="zh-CN" altLang="en-US" sz="2400" dirty="0">
                <a:latin typeface="微软雅黑" panose="020B0503020204020204" charset="-122"/>
                <a:ea typeface="微软雅黑" panose="020B0503020204020204" charset="-122"/>
                <a:sym typeface="+mn-ea"/>
              </a:rPr>
              <a:t>检测模型必须在虚假新闻传播一定规模后才能检测，无法</a:t>
            </a:r>
            <a:r>
              <a:rPr lang="zh-CN" altLang="en-US" sz="2400" b="1" dirty="0">
                <a:solidFill>
                  <a:srgbClr val="FF0000"/>
                </a:solidFill>
                <a:latin typeface="微软雅黑" panose="020B0503020204020204" charset="-122"/>
                <a:ea typeface="微软雅黑" panose="020B0503020204020204" charset="-122"/>
                <a:sym typeface="+mn-ea"/>
              </a:rPr>
              <a:t>及时检测</a:t>
            </a:r>
          </a:p>
        </p:txBody>
      </p:sp>
    </p:spTree>
    <p:extLst>
      <p:ext uri="{BB962C8B-B14F-4D97-AF65-F5344CB8AC3E}">
        <p14:creationId xmlns:p14="http://schemas.microsoft.com/office/powerpoint/2010/main" val="85829628"/>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燕尾形 4"/>
          <p:cNvSpPr/>
          <p:nvPr/>
        </p:nvSpPr>
        <p:spPr>
          <a:xfrm>
            <a:off x="2921731" y="193598"/>
            <a:ext cx="1974701" cy="492291"/>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研究背景</a:t>
            </a:r>
          </a:p>
        </p:txBody>
      </p:sp>
      <p:sp>
        <p:nvSpPr>
          <p:cNvPr id="21" name="燕尾形 5"/>
          <p:cNvSpPr/>
          <p:nvPr/>
        </p:nvSpPr>
        <p:spPr>
          <a:xfrm>
            <a:off x="5040821" y="186665"/>
            <a:ext cx="2073743" cy="508583"/>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研究现状</a:t>
            </a:r>
          </a:p>
        </p:txBody>
      </p:sp>
      <p:sp>
        <p:nvSpPr>
          <p:cNvPr id="22" name="燕尾形 6"/>
          <p:cNvSpPr/>
          <p:nvPr/>
        </p:nvSpPr>
        <p:spPr>
          <a:xfrm>
            <a:off x="9290842" y="185906"/>
            <a:ext cx="2073743" cy="507675"/>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作品意义</a:t>
            </a:r>
          </a:p>
        </p:txBody>
      </p:sp>
      <p:cxnSp>
        <p:nvCxnSpPr>
          <p:cNvPr id="23" name="直接连接符 22"/>
          <p:cNvCxnSpPr/>
          <p:nvPr/>
        </p:nvCxnSpPr>
        <p:spPr>
          <a:xfrm flipV="1">
            <a:off x="3696474" y="813813"/>
            <a:ext cx="8782265" cy="13774"/>
          </a:xfrm>
          <a:prstGeom prst="line">
            <a:avLst/>
          </a:prstGeom>
          <a:ln w="12700">
            <a:solidFill>
              <a:srgbClr val="1F497D"/>
            </a:solidFill>
          </a:ln>
        </p:spPr>
        <p:style>
          <a:lnRef idx="1">
            <a:schemeClr val="accent1"/>
          </a:lnRef>
          <a:fillRef idx="0">
            <a:schemeClr val="accent1"/>
          </a:fillRef>
          <a:effectRef idx="0">
            <a:schemeClr val="accent1"/>
          </a:effectRef>
          <a:fontRef idx="minor">
            <a:schemeClr val="tx1"/>
          </a:fontRef>
        </p:style>
      </p:cxnSp>
      <p:sp>
        <p:nvSpPr>
          <p:cNvPr id="16" name="燕尾形 5"/>
          <p:cNvSpPr/>
          <p:nvPr/>
        </p:nvSpPr>
        <p:spPr>
          <a:xfrm>
            <a:off x="7172692" y="187570"/>
            <a:ext cx="2073743" cy="507677"/>
          </a:xfrm>
          <a:prstGeom prst="chevron">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2400" b="1" dirty="0">
                <a:solidFill>
                  <a:schemeClr val="bg1"/>
                </a:solidFill>
                <a:sym typeface="+mn-ea"/>
              </a:rPr>
              <a:t>平台调研</a:t>
            </a:r>
          </a:p>
        </p:txBody>
      </p:sp>
      <p:sp>
        <p:nvSpPr>
          <p:cNvPr id="15" name="文本框 47"/>
          <p:cNvSpPr txBox="1"/>
          <p:nvPr/>
        </p:nvSpPr>
        <p:spPr>
          <a:xfrm>
            <a:off x="729382" y="491768"/>
            <a:ext cx="527059" cy="399981"/>
          </a:xfrm>
          <a:prstGeom prst="rect">
            <a:avLst/>
          </a:prstGeom>
          <a:noFill/>
        </p:spPr>
        <p:txBody>
          <a:bodyPr wrap="square" rtlCol="0">
            <a:spAutoFit/>
          </a:bodyPr>
          <a:lstStyle/>
          <a:p>
            <a:pPr algn="ctr" defTabSz="914400">
              <a:defRPr/>
            </a:pPr>
            <a:r>
              <a:rPr lang="en-US" altLang="zh-CN" sz="2000" b="1" kern="0" spc="-151" dirty="0">
                <a:solidFill>
                  <a:schemeClr val="bg1"/>
                </a:solidFill>
                <a:cs typeface="+mn-ea"/>
                <a:sym typeface="+mn-lt"/>
              </a:rPr>
              <a:t>03</a:t>
            </a:r>
            <a:endParaRPr lang="zh-CN" altLang="en-US" sz="2000" b="1" kern="0" spc="-151" dirty="0">
              <a:solidFill>
                <a:schemeClr val="bg1"/>
              </a:solidFill>
              <a:cs typeface="+mn-ea"/>
              <a:sym typeface="+mn-lt"/>
            </a:endParaRPr>
          </a:p>
        </p:txBody>
      </p:sp>
      <p:sp>
        <p:nvSpPr>
          <p:cNvPr id="24" name="Rectangle 23"/>
          <p:cNvSpPr/>
          <p:nvPr/>
        </p:nvSpPr>
        <p:spPr>
          <a:xfrm>
            <a:off x="99901" y="277051"/>
            <a:ext cx="1921644" cy="7180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5" name="Rectangle 24"/>
          <p:cNvSpPr/>
          <p:nvPr/>
        </p:nvSpPr>
        <p:spPr>
          <a:xfrm>
            <a:off x="-70477" y="166798"/>
            <a:ext cx="1921644" cy="718049"/>
          </a:xfrm>
          <a:prstGeom prst="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Berlin Sans FB Demi" panose="020E0802020502020306" pitchFamily="34" charset="0"/>
              </a:rPr>
              <a:t>01</a:t>
            </a:r>
            <a:r>
              <a:rPr lang="en-US" altLang="zh-CN" sz="2400" dirty="0"/>
              <a:t> </a:t>
            </a:r>
            <a:r>
              <a:rPr lang="zh-CN" altLang="en-US" sz="2400" dirty="0"/>
              <a:t>背景分析</a:t>
            </a:r>
          </a:p>
        </p:txBody>
      </p:sp>
      <p:sp>
        <p:nvSpPr>
          <p:cNvPr id="35" name="文本框 34"/>
          <p:cNvSpPr txBox="1"/>
          <p:nvPr/>
        </p:nvSpPr>
        <p:spPr>
          <a:xfrm>
            <a:off x="1061057" y="1996009"/>
            <a:ext cx="3659224" cy="1107996"/>
          </a:xfrm>
          <a:prstGeom prst="rect">
            <a:avLst/>
          </a:prstGeom>
          <a:noFill/>
        </p:spPr>
        <p:txBody>
          <a:bodyPr wrap="square" rtlCol="0" anchor="t">
            <a:spAutoFit/>
          </a:bodyPr>
          <a:lstStyle/>
          <a:p>
            <a:pPr algn="ctr">
              <a:buClrTx/>
              <a:buSzTx/>
            </a:pPr>
            <a:r>
              <a:rPr lang="zh-CN" altLang="en-US" sz="2400" dirty="0">
                <a:latin typeface="微软雅黑" panose="020B0503020204020204" charset="-122"/>
                <a:ea typeface="微软雅黑" panose="020B0503020204020204" charset="-122"/>
                <a:sym typeface="+mn-ea"/>
              </a:rPr>
              <a:t>我们对</a:t>
            </a:r>
            <a:r>
              <a:rPr lang="zh-CN" altLang="en-US" sz="2400" b="1" dirty="0">
                <a:solidFill>
                  <a:srgbClr val="FF0000"/>
                </a:solidFill>
                <a:latin typeface="微软雅黑" panose="020B0503020204020204" charset="-122"/>
                <a:ea typeface="微软雅黑" panose="020B0503020204020204" charset="-122"/>
                <a:sym typeface="+mn-ea"/>
              </a:rPr>
              <a:t>数千条</a:t>
            </a:r>
            <a:r>
              <a:rPr lang="zh-CN" altLang="en-US" sz="2400" dirty="0">
                <a:latin typeface="微软雅黑" panose="020B0503020204020204" charset="-122"/>
                <a:ea typeface="微软雅黑" panose="020B0503020204020204" charset="-122"/>
                <a:sym typeface="+mn-ea"/>
              </a:rPr>
              <a:t>微博虚假新闻样本进行了场景分析</a:t>
            </a:r>
            <a:endParaRPr lang="en-US" altLang="zh-CN" sz="2400" dirty="0">
              <a:latin typeface="微软雅黑" panose="020B0503020204020204" charset="-122"/>
              <a:ea typeface="微软雅黑" panose="020B0503020204020204" charset="-122"/>
              <a:sym typeface="+mn-ea"/>
            </a:endParaRPr>
          </a:p>
          <a:p>
            <a:pPr marL="342900" indent="-342900">
              <a:buFont typeface="Arial" panose="020B0604020202020204" pitchFamily="34" charset="0"/>
              <a:buChar char="•"/>
            </a:pPr>
            <a:endParaRPr lang="en-US" altLang="zh-CN" dirty="0">
              <a:latin typeface="微软雅黑" panose="020B0503020204020204" charset="-122"/>
              <a:ea typeface="微软雅黑" panose="020B0503020204020204" charset="-122"/>
              <a:sym typeface="+mn-ea"/>
            </a:endParaRPr>
          </a:p>
        </p:txBody>
      </p:sp>
      <p:sp>
        <p:nvSpPr>
          <p:cNvPr id="36" name="文本框 35"/>
          <p:cNvSpPr txBox="1"/>
          <p:nvPr/>
        </p:nvSpPr>
        <p:spPr>
          <a:xfrm>
            <a:off x="985792" y="3753996"/>
            <a:ext cx="3860581" cy="1569660"/>
          </a:xfrm>
          <a:prstGeom prst="rect">
            <a:avLst/>
          </a:prstGeom>
          <a:noFill/>
          <a:ln w="28575">
            <a:solidFill>
              <a:srgbClr val="0070C0"/>
            </a:solidFill>
          </a:ln>
        </p:spPr>
        <p:txBody>
          <a:bodyPr wrap="square" rtlCol="0">
            <a:spAutoFit/>
          </a:bodyPr>
          <a:lstStyle/>
          <a:p>
            <a:pPr>
              <a:defRPr/>
            </a:pPr>
            <a:r>
              <a:rPr lang="zh-CN" altLang="en-US" sz="2400" dirty="0">
                <a:solidFill>
                  <a:prstClr val="black"/>
                </a:solidFill>
                <a:latin typeface="微软雅黑" panose="020B0503020204020204" charset="-122"/>
                <a:ea typeface="微软雅黑" panose="020B0503020204020204" charset="-122"/>
                <a:sym typeface="+mn-ea"/>
              </a:rPr>
              <a:t>共得出</a:t>
            </a:r>
            <a:r>
              <a:rPr lang="zh-CN" altLang="en-US" sz="2400" b="1" dirty="0">
                <a:solidFill>
                  <a:srgbClr val="FF0000"/>
                </a:solidFill>
                <a:latin typeface="微软雅黑" panose="020B0503020204020204" charset="-122"/>
                <a:ea typeface="微软雅黑" panose="020B0503020204020204" charset="-122"/>
                <a:sym typeface="+mn-ea"/>
              </a:rPr>
              <a:t>三</a:t>
            </a:r>
            <a:r>
              <a:rPr lang="zh-CN" altLang="en-US" sz="2400" dirty="0">
                <a:solidFill>
                  <a:prstClr val="black"/>
                </a:solidFill>
                <a:latin typeface="微软雅黑" panose="020B0503020204020204" charset="-122"/>
                <a:ea typeface="微软雅黑" panose="020B0503020204020204" charset="-122"/>
                <a:sym typeface="+mn-ea"/>
              </a:rPr>
              <a:t>大类，</a:t>
            </a:r>
            <a:r>
              <a:rPr lang="zh-CN" altLang="en-US" sz="2400" b="1" dirty="0">
                <a:solidFill>
                  <a:srgbClr val="FF0000"/>
                </a:solidFill>
                <a:latin typeface="微软雅黑" panose="020B0503020204020204" charset="-122"/>
                <a:ea typeface="微软雅黑" panose="020B0503020204020204" charset="-122"/>
                <a:sym typeface="+mn-ea"/>
              </a:rPr>
              <a:t>十</a:t>
            </a:r>
            <a:r>
              <a:rPr lang="zh-CN" altLang="en-US" sz="2400" dirty="0">
                <a:solidFill>
                  <a:prstClr val="black"/>
                </a:solidFill>
                <a:latin typeface="微软雅黑" panose="020B0503020204020204" charset="-122"/>
                <a:ea typeface="微软雅黑" panose="020B0503020204020204" charset="-122"/>
                <a:sym typeface="+mn-ea"/>
              </a:rPr>
              <a:t>小类虚假新闻与其对应分布概率；</a:t>
            </a:r>
            <a:endParaRPr lang="en-US" altLang="zh-CN" sz="2400" dirty="0">
              <a:solidFill>
                <a:prstClr val="black"/>
              </a:solidFill>
              <a:latin typeface="微软雅黑" panose="020B0503020204020204" charset="-122"/>
              <a:ea typeface="微软雅黑" panose="020B0503020204020204" charset="-122"/>
              <a:sym typeface="+mn-ea"/>
            </a:endParaRPr>
          </a:p>
          <a:p>
            <a:pPr>
              <a:defRPr/>
            </a:pPr>
            <a:r>
              <a:rPr lang="zh-CN" altLang="en-US" sz="2400" dirty="0">
                <a:solidFill>
                  <a:prstClr val="black"/>
                </a:solidFill>
                <a:latin typeface="微软雅黑" panose="020B0503020204020204" charset="-122"/>
                <a:ea typeface="微软雅黑" panose="020B0503020204020204" charset="-122"/>
                <a:sym typeface="+mn-ea"/>
              </a:rPr>
              <a:t>并针对性地提出了</a:t>
            </a:r>
            <a:r>
              <a:rPr lang="zh-CN" altLang="en-US" sz="2400" b="1" dirty="0">
                <a:solidFill>
                  <a:srgbClr val="FF0000"/>
                </a:solidFill>
                <a:latin typeface="微软雅黑" panose="020B0503020204020204" charset="-122"/>
                <a:ea typeface="微软雅黑" panose="020B0503020204020204" charset="-122"/>
                <a:sym typeface="+mn-ea"/>
              </a:rPr>
              <a:t>五</a:t>
            </a:r>
            <a:r>
              <a:rPr lang="zh-CN" altLang="en-US" sz="2400" dirty="0">
                <a:solidFill>
                  <a:prstClr val="black"/>
                </a:solidFill>
                <a:latin typeface="微软雅黑" panose="020B0503020204020204" charset="-122"/>
                <a:ea typeface="微软雅黑" panose="020B0503020204020204" charset="-122"/>
                <a:sym typeface="+mn-ea"/>
              </a:rPr>
              <a:t>个相应的检测模块，覆盖面广</a:t>
            </a:r>
          </a:p>
        </p:txBody>
      </p:sp>
      <p:sp>
        <p:nvSpPr>
          <p:cNvPr id="37" name="箭头: 右 36"/>
          <p:cNvSpPr/>
          <p:nvPr/>
        </p:nvSpPr>
        <p:spPr>
          <a:xfrm>
            <a:off x="5119160" y="2176772"/>
            <a:ext cx="1187046" cy="51548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箭头: 右 37"/>
          <p:cNvSpPr/>
          <p:nvPr/>
        </p:nvSpPr>
        <p:spPr>
          <a:xfrm rot="10800000">
            <a:off x="5119161" y="4281085"/>
            <a:ext cx="1187045" cy="51548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5D9717C3-C787-478E-89EF-F3A0E47CD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1185" y="935348"/>
            <a:ext cx="4492144" cy="5922652"/>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77763bc4-c2fd-47ed-8558-cb88fd7f92a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2011</TotalTime>
  <Words>4804</Words>
  <Application>Microsoft Office PowerPoint</Application>
  <PresentationFormat>Widescreen</PresentationFormat>
  <Paragraphs>753</Paragraphs>
  <Slides>38</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Microsoft YaHei UI</vt:lpstr>
      <vt:lpstr>PingFangSC-Regular</vt:lpstr>
      <vt:lpstr>等线</vt:lpstr>
      <vt:lpstr>等线 Light</vt:lpstr>
      <vt:lpstr>汉仪松阳体 W</vt:lpstr>
      <vt:lpstr>宋体</vt:lpstr>
      <vt:lpstr>微软雅黑</vt:lpstr>
      <vt:lpstr>微软雅黑 Light</vt:lpstr>
      <vt:lpstr>字魂105号-简雅黑</vt:lpstr>
      <vt:lpstr>Arial</vt:lpstr>
      <vt:lpstr>Berlin Sans FB Demi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王 轶凡</dc:creator>
  <cp:lastModifiedBy>王 轶凡</cp:lastModifiedBy>
  <cp:revision>155</cp:revision>
  <dcterms:created xsi:type="dcterms:W3CDTF">2021-03-26T09:15:00Z</dcterms:created>
  <dcterms:modified xsi:type="dcterms:W3CDTF">2021-06-03T10:09:50Z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